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handoutMasterIdLst>
    <p:handoutMasterId r:id="rId30"/>
  </p:handoutMasterIdLst>
  <p:sldIdLst>
    <p:sldId id="256" r:id="rId3"/>
    <p:sldId id="349" r:id="rId4"/>
    <p:sldId id="257" r:id="rId5"/>
    <p:sldId id="350" r:id="rId6"/>
    <p:sldId id="379" r:id="rId7"/>
    <p:sldId id="259" r:id="rId8"/>
    <p:sldId id="319" r:id="rId9"/>
    <p:sldId id="295" r:id="rId10"/>
    <p:sldId id="297" r:id="rId11"/>
    <p:sldId id="320" r:id="rId12"/>
    <p:sldId id="321" r:id="rId13"/>
    <p:sldId id="296" r:id="rId14"/>
    <p:sldId id="260" r:id="rId15"/>
    <p:sldId id="272" r:id="rId17"/>
    <p:sldId id="277" r:id="rId18"/>
    <p:sldId id="278" r:id="rId19"/>
    <p:sldId id="279" r:id="rId20"/>
    <p:sldId id="263" r:id="rId21"/>
    <p:sldId id="341" r:id="rId22"/>
    <p:sldId id="343" r:id="rId23"/>
    <p:sldId id="346" r:id="rId24"/>
    <p:sldId id="344" r:id="rId25"/>
    <p:sldId id="345" r:id="rId26"/>
    <p:sldId id="264" r:id="rId27"/>
    <p:sldId id="347" r:id="rId28"/>
    <p:sldId id="407" r:id="rId29"/>
  </p:sldIdLst>
  <p:sldSz cx="12192000" cy="6858000"/>
  <p:notesSz cx="6858000" cy="9144000"/>
  <p:embeddedFontLst>
    <p:embeddedFont>
      <p:font typeface="Calibri" panose="020F0502020204030204" charset="0"/>
      <p:regular r:id="rId34"/>
      <p:bold r:id="rId35"/>
      <p:italic r:id="rId36"/>
      <p:boldItalic r:id="rId37"/>
    </p:embeddedFont>
    <p:embeddedFont>
      <p:font typeface="Calibri Light" panose="020F0302020204030204" charset="0"/>
      <p:regular r:id="rId38"/>
      <p:italic r:id="rId39"/>
    </p:embeddedFont>
  </p:embeddedFontLst>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0D19"/>
    <a:srgbClr val="02CFD3"/>
    <a:srgbClr val="057FC2"/>
    <a:srgbClr val="02C4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59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tags" Target="tags/tag1.xml"/><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18392DEC-61B0-4DBD-AFF4-D5A6D70DC5F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854565F7-C729-487F-A18B-DCFC0AB09D0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4565F7-C729-487F-A18B-DCFC0AB09D0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B3C7A2F-BC29-4745-AC99-9EB76CFA7D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C503D3-3C15-43C4-A506-F3F89677B1F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BB3C7A2F-BC29-4745-AC99-9EB76CFA7DB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F4C503D3-3C15-43C4-A506-F3F89677B1F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8186" r="524"/>
          <a:stretch>
            <a:fillRect/>
          </a:stretch>
        </p:blipFill>
        <p:spPr>
          <a:xfrm>
            <a:off x="0" y="0"/>
            <a:ext cx="12192000" cy="6858000"/>
          </a:xfrm>
          <a:prstGeom prst="rect">
            <a:avLst/>
          </a:prstGeom>
        </p:spPr>
      </p:pic>
      <p:sp>
        <p:nvSpPr>
          <p:cNvPr id="7" name="矩形 6"/>
          <p:cNvSpPr/>
          <p:nvPr/>
        </p:nvSpPr>
        <p:spPr>
          <a:xfrm>
            <a:off x="409575" y="802005"/>
            <a:ext cx="6057265" cy="2203450"/>
          </a:xfrm>
          <a:prstGeom prst="rect">
            <a:avLst/>
          </a:prstGeom>
          <a:gradFill flip="none" rotWithShape="1">
            <a:gsLst>
              <a:gs pos="10000">
                <a:srgbClr val="0A0D19"/>
              </a:gs>
              <a:gs pos="100000">
                <a:srgbClr val="0A0D19">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just"/>
            <a:r>
              <a:rPr lang="en-US" altLang="zh-CN" sz="3200" b="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EARTHQUAKE PREDICTION MODEL USING PYTHON</a:t>
            </a:r>
            <a:endParaRPr lang="en-US" altLang="zh-CN" sz="3200" b="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p:txBody>
      </p:sp>
      <p:sp>
        <p:nvSpPr>
          <p:cNvPr id="21" name="矩形 20"/>
          <p:cNvSpPr/>
          <p:nvPr/>
        </p:nvSpPr>
        <p:spPr>
          <a:xfrm>
            <a:off x="408940" y="4017010"/>
            <a:ext cx="5687060" cy="565785"/>
          </a:xfrm>
          <a:prstGeom prst="rect">
            <a:avLst/>
          </a:prstGeom>
          <a:gradFill>
            <a:gsLst>
              <a:gs pos="10000">
                <a:srgbClr val="02C4C9"/>
              </a:gs>
              <a:gs pos="100000">
                <a:srgbClr val="02CFD3">
                  <a:alpha val="0"/>
                </a:srgb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latin typeface="Arial" panose="020B0604020202020204" pitchFamily="34" charset="0"/>
                <a:ea typeface="Arial" panose="020B0604020202020204" pitchFamily="34" charset="0"/>
              </a:rPr>
              <a:t>PHASE3 PROJECT</a:t>
            </a:r>
            <a:endParaRPr lang="en-US" altLang="zh-CN" sz="2400" b="1">
              <a:latin typeface="Arial" panose="020B0604020202020204" pitchFamily="34" charset="0"/>
              <a:ea typeface="Arial" panose="020B0604020202020204" pitchFamily="34" charset="0"/>
            </a:endParaRPr>
          </a:p>
        </p:txBody>
      </p:sp>
      <p:sp>
        <p:nvSpPr>
          <p:cNvPr id="10" name="矩形 9"/>
          <p:cNvSpPr/>
          <p:nvPr/>
        </p:nvSpPr>
        <p:spPr>
          <a:xfrm>
            <a:off x="589915" y="1575435"/>
            <a:ext cx="6101080" cy="1947545"/>
          </a:xfrm>
          <a:prstGeom prst="rect">
            <a:avLst/>
          </a:prstGeom>
        </p:spPr>
        <p:txBody>
          <a:bodyPr wrap="square">
            <a:noAutofit/>
          </a:bodyPr>
          <a:lstStyle/>
          <a:p>
            <a:pPr algn="ctr"/>
            <a:endParaRPr lang="en-US" altLang="zh-CN" sz="2000" b="1" dirty="0">
              <a:solidFill>
                <a:schemeClr val="bg1"/>
              </a:solidFill>
              <a:latin typeface="Arial" panose="020B0604020202020204" pitchFamily="34" charset="0"/>
              <a:ea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5" name="Text Box 4"/>
          <p:cNvSpPr txBox="1"/>
          <p:nvPr/>
        </p:nvSpPr>
        <p:spPr>
          <a:xfrm>
            <a:off x="0" y="0"/>
            <a:ext cx="12190730" cy="6859270"/>
          </a:xfrm>
          <a:prstGeom prst="rect">
            <a:avLst/>
          </a:prstGeom>
          <a:noFill/>
        </p:spPr>
        <p:txBody>
          <a:bodyPr wrap="square" rtlCol="0">
            <a:noAutofit/>
          </a:bodyPr>
          <a:p>
            <a:r>
              <a:rPr lang="en-US" sz="2400" b="1" u="sng">
                <a:solidFill>
                  <a:srgbClr val="00B0F0"/>
                </a:solidFill>
              </a:rPr>
              <a:t>5. Splitting the Data:</a:t>
            </a:r>
            <a:endParaRPr lang="en-US" sz="2400" b="1" u="sng">
              <a:solidFill>
                <a:srgbClr val="00B0F0"/>
              </a:solidFill>
            </a:endParaRPr>
          </a:p>
          <a:p>
            <a:r>
              <a:rPr lang="en-US" sz="2400">
                <a:solidFill>
                  <a:schemeClr val="bg1"/>
                </a:solidFill>
              </a:rPr>
              <a:t>   - Divide the dataset into training, validation, and testing sets to assess the model's performance accurately.</a:t>
            </a:r>
            <a:endParaRPr lang="en-US" sz="2400">
              <a:solidFill>
                <a:schemeClr val="bg1"/>
              </a:solidFill>
            </a:endParaRPr>
          </a:p>
          <a:p>
            <a:r>
              <a:rPr lang="en-US" sz="2400" b="1" u="sng">
                <a:solidFill>
                  <a:srgbClr val="00B0F0"/>
                </a:solidFill>
              </a:rPr>
              <a:t>6. Data Augmentation (Optional):</a:t>
            </a:r>
            <a:endParaRPr lang="en-US" sz="2400" b="1" u="sng">
              <a:solidFill>
                <a:srgbClr val="00B0F0"/>
              </a:solidFill>
            </a:endParaRPr>
          </a:p>
          <a:p>
            <a:r>
              <a:rPr lang="en-US" sz="2400">
                <a:solidFill>
                  <a:schemeClr val="bg1"/>
                </a:solidFill>
              </a:rPr>
              <a:t>   - Generate additional data points or variations to improve the model's robustness, especially if the dataset is small.</a:t>
            </a:r>
            <a:endParaRPr lang="en-US" sz="2400">
              <a:solidFill>
                <a:schemeClr val="bg1"/>
              </a:solidFill>
            </a:endParaRPr>
          </a:p>
          <a:p>
            <a:r>
              <a:rPr lang="en-US" sz="2400" b="1" u="sng">
                <a:solidFill>
                  <a:srgbClr val="00B0F0"/>
                </a:solidFill>
              </a:rPr>
              <a:t>7. Balancing the Data (Optional):</a:t>
            </a:r>
            <a:endParaRPr lang="en-US" sz="2400" b="1" u="sng">
              <a:solidFill>
                <a:srgbClr val="00B0F0"/>
              </a:solidFill>
            </a:endParaRPr>
          </a:p>
          <a:p>
            <a:r>
              <a:rPr lang="en-US" sz="2400">
                <a:solidFill>
                  <a:schemeClr val="bg1"/>
                </a:solidFill>
              </a:rPr>
              <a:t>   - If your dataset is imbalanced (e.g., rare earthquakes), consider techniques like oversampling, undersampling, or using weighted loss functions.</a:t>
            </a:r>
            <a:endParaRPr lang="en-US" sz="2400">
              <a:solidFill>
                <a:schemeClr val="bg1"/>
              </a:solidFill>
            </a:endParaRPr>
          </a:p>
          <a:p>
            <a:r>
              <a:rPr lang="en-US" sz="2400" b="1" u="sng">
                <a:solidFill>
                  <a:srgbClr val="00B0F0"/>
                </a:solidFill>
              </a:rPr>
              <a:t>8. Data Preprocessing for Time Series(If applicable):</a:t>
            </a:r>
            <a:endParaRPr lang="en-US" sz="2400" b="1" u="sng">
              <a:solidFill>
                <a:srgbClr val="00B0F0"/>
              </a:solidFill>
            </a:endParaRPr>
          </a:p>
          <a:p>
            <a:r>
              <a:rPr lang="en-US" sz="2400">
                <a:solidFill>
                  <a:schemeClr val="bg1"/>
                </a:solidFill>
              </a:rPr>
              <a:t>   - Ensure that the data is sorted by timestamp.</a:t>
            </a:r>
            <a:endParaRPr lang="en-US" sz="2400">
              <a:solidFill>
                <a:schemeClr val="bg1"/>
              </a:solidFill>
            </a:endParaRPr>
          </a:p>
          <a:p>
            <a:r>
              <a:rPr lang="en-US" sz="2400">
                <a:solidFill>
                  <a:schemeClr val="bg1"/>
                </a:solidFill>
              </a:rPr>
              <a:t>   - Consider creating sequences or windows of data for training recurrent neural networks (RNNs) or similar models.</a:t>
            </a:r>
            <a:endParaRPr lang="en-US" sz="2400">
              <a:solidFill>
                <a:schemeClr val="bg1"/>
              </a:solidFill>
            </a:endParaRPr>
          </a:p>
          <a:p>
            <a:r>
              <a:rPr lang="en-US" sz="2400" b="1" u="sng">
                <a:solidFill>
                  <a:srgbClr val="00B0F0"/>
                </a:solidFill>
              </a:rPr>
              <a:t>9. Data Visualization:</a:t>
            </a:r>
            <a:endParaRPr lang="en-US" sz="2400" b="1" u="sng">
              <a:solidFill>
                <a:srgbClr val="00B0F0"/>
              </a:solidFill>
            </a:endParaRPr>
          </a:p>
          <a:p>
            <a:r>
              <a:rPr lang="en-US" sz="2400">
                <a:solidFill>
                  <a:schemeClr val="bg1"/>
                </a:solidFill>
              </a:rPr>
              <a:t>   - Visualize the dataset to gain insights into its characteristics and potential patterns.</a:t>
            </a:r>
            <a:endParaRPr lang="en-US" sz="2400">
              <a:solidFill>
                <a:schemeClr val="bg1"/>
              </a:solidFill>
            </a:endParaRPr>
          </a:p>
          <a:p>
            <a:r>
              <a:rPr lang="en-US" sz="2400" b="1" u="sng">
                <a:solidFill>
                  <a:srgbClr val="00B0F0"/>
                </a:solidFill>
              </a:rPr>
              <a:t>10. Data Splitting:</a:t>
            </a:r>
            <a:endParaRPr lang="en-US" sz="2400" b="1" u="sng">
              <a:solidFill>
                <a:srgbClr val="00B0F0"/>
              </a:solidFill>
            </a:endParaRPr>
          </a:p>
          <a:p>
            <a:r>
              <a:rPr lang="en-US" sz="2400">
                <a:solidFill>
                  <a:schemeClr val="bg1"/>
                </a:solidFill>
              </a:rPr>
              <a:t>    - Split the data into training, validation, and test sets.</a:t>
            </a:r>
            <a:endParaRPr lang="en-US" sz="240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0" y="0"/>
            <a:ext cx="12192000" cy="6858000"/>
          </a:xfrm>
          <a:prstGeom prst="rect">
            <a:avLst/>
          </a:prstGeom>
          <a:noFill/>
        </p:spPr>
        <p:txBody>
          <a:bodyPr wrap="square" rtlCol="0">
            <a:noAutofit/>
          </a:bodyPr>
          <a:p>
            <a:endParaRPr lang="en-US" sz="2400">
              <a:solidFill>
                <a:schemeClr val="bg1"/>
              </a:solidFill>
            </a:endParaRPr>
          </a:p>
          <a:p>
            <a:r>
              <a:rPr lang="en-US" sz="2400" b="1" u="sng">
                <a:solidFill>
                  <a:srgbClr val="00B0F0"/>
                </a:solidFill>
              </a:rPr>
              <a:t>11. Scaling:</a:t>
            </a:r>
            <a:endParaRPr lang="en-US" sz="2400" b="1" u="sng">
              <a:solidFill>
                <a:srgbClr val="00B0F0"/>
              </a:solidFill>
            </a:endParaRPr>
          </a:p>
          <a:p>
            <a:r>
              <a:rPr lang="en-US" sz="2400">
                <a:solidFill>
                  <a:schemeClr val="bg1"/>
                </a:solidFill>
              </a:rPr>
              <a:t>    - Apply scaling to ensure that features have similar scales for modeling.</a:t>
            </a:r>
            <a:endParaRPr lang="en-US" sz="2400">
              <a:solidFill>
                <a:schemeClr val="bg1"/>
              </a:solidFill>
            </a:endParaRPr>
          </a:p>
          <a:p>
            <a:endParaRPr lang="en-US" sz="2400">
              <a:solidFill>
                <a:schemeClr val="bg1"/>
              </a:solidFill>
            </a:endParaRPr>
          </a:p>
          <a:p>
            <a:r>
              <a:rPr lang="en-US" sz="2400" b="1" u="sng">
                <a:solidFill>
                  <a:srgbClr val="00B0F0"/>
                </a:solidFill>
              </a:rPr>
              <a:t>12. Model-Specific Preprocessing:</a:t>
            </a:r>
            <a:endParaRPr lang="en-US" sz="2400" b="1" u="sng">
              <a:solidFill>
                <a:srgbClr val="00B0F0"/>
              </a:solidFill>
            </a:endParaRPr>
          </a:p>
          <a:p>
            <a:r>
              <a:rPr lang="en-US" sz="2400">
                <a:solidFill>
                  <a:schemeClr val="bg1"/>
                </a:solidFill>
              </a:rPr>
              <a:t>    - Some models may require specific preprocessing steps. For example, a convolutional neural network (CNN) might need image data, while an LSTM might need sequence data.</a:t>
            </a:r>
            <a:endParaRPr lang="en-US" sz="2400">
              <a:solidFill>
                <a:schemeClr val="bg1"/>
              </a:solidFill>
            </a:endParaRPr>
          </a:p>
          <a:p>
            <a:endParaRPr lang="en-US" sz="2400">
              <a:solidFill>
                <a:schemeClr val="bg1"/>
              </a:solidFill>
            </a:endParaRPr>
          </a:p>
          <a:p>
            <a:r>
              <a:rPr lang="en-US" sz="2400" b="1" u="sng">
                <a:solidFill>
                  <a:srgbClr val="00B0F0"/>
                </a:solidFill>
              </a:rPr>
              <a:t>13. Save Preprocessing Steps:</a:t>
            </a:r>
            <a:endParaRPr lang="en-US" sz="2400" b="1" u="sng">
              <a:solidFill>
                <a:srgbClr val="00B0F0"/>
              </a:solidFill>
            </a:endParaRPr>
          </a:p>
          <a:p>
            <a:r>
              <a:rPr lang="en-US" sz="2400">
                <a:solidFill>
                  <a:schemeClr val="bg1"/>
                </a:solidFill>
              </a:rPr>
              <a:t>    - Save preprocessing information (e.g., mean and standard deviation for scaling) to apply to future data during inference.</a:t>
            </a:r>
            <a:endParaRPr lang="en-US" sz="2400">
              <a:solidFill>
                <a:schemeClr val="bg1"/>
              </a:solidFill>
            </a:endParaRPr>
          </a:p>
          <a:p>
            <a:endParaRPr lang="en-US" sz="2400">
              <a:solidFill>
                <a:schemeClr val="bg1"/>
              </a:solidFill>
            </a:endParaRPr>
          </a:p>
          <a:p>
            <a:r>
              <a:rPr lang="en-US" sz="2400">
                <a:solidFill>
                  <a:schemeClr val="bg1"/>
                </a:solidFill>
              </a:rPr>
              <a:t>These steps are crucial for preparing your dataset for earthquake prediction. The choice of techniques and tools may vary based on the specific requirements of your project and the machine learning model you plan to use.</a:t>
            </a:r>
            <a:endParaRPr lang="en-US" sz="240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12" name="Text Box 11"/>
          <p:cNvSpPr txBox="1"/>
          <p:nvPr/>
        </p:nvSpPr>
        <p:spPr>
          <a:xfrm>
            <a:off x="11223625" y="6914515"/>
            <a:ext cx="4064000" cy="3415030"/>
          </a:xfrm>
          <a:prstGeom prst="rect">
            <a:avLst/>
          </a:prstGeom>
          <a:noFill/>
        </p:spPr>
        <p:txBody>
          <a:bodyPr wrap="square" rtlCol="0">
            <a:spAutoFit/>
          </a:bodyPr>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p:txBody>
      </p:sp>
      <p:sp>
        <p:nvSpPr>
          <p:cNvPr id="14" name="Text Box 13"/>
          <p:cNvSpPr txBox="1"/>
          <p:nvPr/>
        </p:nvSpPr>
        <p:spPr>
          <a:xfrm>
            <a:off x="2980055" y="1725930"/>
            <a:ext cx="6770370" cy="2193925"/>
          </a:xfrm>
          <a:prstGeom prst="rect">
            <a:avLst/>
          </a:prstGeom>
          <a:noFill/>
        </p:spPr>
        <p:txBody>
          <a:bodyPr wrap="square" rtlCol="0">
            <a:noAutofit/>
          </a:bodyPr>
          <a:p>
            <a:r>
              <a:rPr lang="en-US" sz="40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 loading and preprocessing the dataset program</a:t>
            </a:r>
            <a:endParaRPr lang="en-US" sz="40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2" name="Text Box 1"/>
          <p:cNvSpPr txBox="1"/>
          <p:nvPr/>
        </p:nvSpPr>
        <p:spPr>
          <a:xfrm>
            <a:off x="1330960" y="0"/>
            <a:ext cx="10860405" cy="6858000"/>
          </a:xfrm>
          <a:prstGeom prst="rect">
            <a:avLst/>
          </a:prstGeom>
          <a:noFill/>
        </p:spPr>
        <p:txBody>
          <a:bodyPr wrap="square" rtlCol="0">
            <a:noAutofit/>
          </a:bodyPr>
          <a:p>
            <a:r>
              <a:rPr lang="en-US">
                <a:solidFill>
                  <a:schemeClr val="bg1"/>
                </a:solidFill>
              </a:rPr>
              <a:t>import pandas as pd</a:t>
            </a:r>
            <a:endParaRPr lang="en-US">
              <a:solidFill>
                <a:schemeClr val="bg1"/>
              </a:solidFill>
            </a:endParaRPr>
          </a:p>
          <a:p>
            <a:r>
              <a:rPr lang="en-US">
                <a:solidFill>
                  <a:schemeClr val="bg1"/>
                </a:solidFill>
              </a:rPr>
              <a:t>Preprocessing steps</a:t>
            </a:r>
            <a:endParaRPr lang="en-US">
              <a:solidFill>
                <a:schemeClr val="bg1"/>
              </a:solidFill>
            </a:endParaRPr>
          </a:p>
          <a:p>
            <a:r>
              <a:rPr lang="en-US">
                <a:solidFill>
                  <a:schemeClr val="bg1"/>
                </a:solidFill>
              </a:rPr>
              <a:t># loading the dataset into a dataframe</a:t>
            </a:r>
            <a:endParaRPr lang="en-US">
              <a:solidFill>
                <a:schemeClr val="bg1"/>
              </a:solidFill>
            </a:endParaRPr>
          </a:p>
          <a:p>
            <a:r>
              <a:rPr lang="en-US">
                <a:solidFill>
                  <a:schemeClr val="bg1"/>
                </a:solidFill>
              </a:rPr>
              <a:t>df = pd.read_csv(r'/kaggle/input/usgs-dataset-for-earthquake-30-days/Earthquake_of_last_30 days.csv')</a:t>
            </a:r>
            <a:endParaRPr lang="en-US">
              <a:solidFill>
                <a:schemeClr val="bg1"/>
              </a:solidFill>
            </a:endParaRPr>
          </a:p>
          <a:p>
            <a:r>
              <a:rPr lang="en-US">
                <a:solidFill>
                  <a:schemeClr val="bg1"/>
                </a:solidFill>
              </a:rPr>
              <a:t># Display the first 5 rows of data</a:t>
            </a:r>
            <a:endParaRPr lang="en-US">
              <a:solidFill>
                <a:schemeClr val="bg1"/>
              </a:solidFill>
            </a:endParaRPr>
          </a:p>
          <a:p>
            <a:r>
              <a:rPr lang="en-US">
                <a:solidFill>
                  <a:schemeClr val="bg1"/>
                </a:solidFill>
              </a:rPr>
              <a:t>df.head()</a:t>
            </a:r>
            <a:endParaRPr lang="en-US">
              <a:solidFill>
                <a:schemeClr val="bg1"/>
              </a:solidFill>
            </a:endParaRPr>
          </a:p>
          <a:p>
            <a:r>
              <a:rPr lang="en-US">
                <a:solidFill>
                  <a:schemeClr val="bg1"/>
                </a:solidFill>
              </a:rPr>
              <a:t>time	latitude	longitude	depth	mag	magType	nst	gap	dmin	rms	...	updated	place	type	horizontalError	depthError	magError	magNst	status	locationSource	magSource</a:t>
            </a:r>
            <a:endParaRPr lang="en-US">
              <a:solidFill>
                <a:schemeClr val="bg1"/>
              </a:solidFill>
            </a:endParaRPr>
          </a:p>
          <a:p>
            <a:r>
              <a:rPr lang="en-US">
                <a:solidFill>
                  <a:schemeClr val="bg1"/>
                </a:solidFill>
              </a:rPr>
              <a:t>0	2023-02-14T21:31:52.124Z	60.828300	-151.841200	85.00	2.20	ml	NaN	NaN	NaN	1.6100	...	2023-02-14T21:35:21.982Z	33 km WNW of Nikiski, Alaska	earthquake	NaN	2.10	NaN	NaN	automatic	ak	ak</a:t>
            </a:r>
            <a:endParaRPr lang="en-US">
              <a:solidFill>
                <a:schemeClr val="bg1"/>
              </a:solidFill>
            </a:endParaRPr>
          </a:p>
          <a:p>
            <a:r>
              <a:rPr lang="en-US">
                <a:solidFill>
                  <a:schemeClr val="bg1"/>
                </a:solidFill>
              </a:rPr>
              <a:t>1	2023-02-14T20:45:56.420Z	19.254333	-155.410828	31.32	2.27	ml	41.0	139.00	NaN	0.1500	...	2023-02-14T20:51:26.040Z	9 km NE of Pahala, Hawaii	earthquake	0.66	0.81	2.790	10.0	automatic	hv	hv</a:t>
            </a:r>
            <a:endParaRPr lang="en-US">
              <a:solidFill>
                <a:schemeClr val="bg1"/>
              </a:solidFill>
            </a:endParaRPr>
          </a:p>
          <a:p>
            <a:r>
              <a:rPr lang="en-US">
                <a:solidFill>
                  <a:schemeClr val="bg1"/>
                </a:solidFill>
              </a:rPr>
              <a:t>2	2023-02-14T20:45:12.919Z	38.146900	-117.982000	7.30	1.90	ml	11.0	110.46	0.02000	0.1385	...	2023-02-14T21:04:41.699Z	Nevada	earthquake	NaN	1.30	0.210	9.0	reviewed	nn	nn</a:t>
            </a:r>
            <a:endParaRPr lang="en-US">
              <a:solidFill>
                <a:schemeClr val="bg1"/>
              </a:solidFill>
            </a:endParaRPr>
          </a:p>
          <a:p>
            <a:r>
              <a:rPr lang="en-US">
                <a:solidFill>
                  <a:schemeClr val="bg1"/>
                </a:solidFill>
              </a:rPr>
              <a:t>3	2023-02-14T20:43:53.796Z	63.898700	-148.655300	82.40	1.30	ml	NaN	NaN	NaN	0.5700	...	2023-02-14T20:46:28.820Z	15 km ENE of Healy, Alaska	earthquake	NaN	1.50	NaN	NaN	automatic	ak	ak</a:t>
            </a:r>
            <a:endParaRPr lang="en-US">
              <a:solidFill>
                <a:schemeClr val="bg1"/>
              </a:solidFill>
            </a:endParaRPr>
          </a:p>
          <a:p>
            <a:r>
              <a:rPr lang="en-US">
                <a:solidFill>
                  <a:schemeClr val="bg1"/>
                </a:solidFill>
              </a:rPr>
              <a:t>4	2023-02-14T20:43:40.220Z	33.324167	-116.757167	12.42	0.89	ml	23.0	67.00	0.08796	0.1700	...	2023-02-14T21:22:42.029Z	9km N of Lake Henshaw, CA	earthquake	0.26	1.00	0.133	8.0	reviewed	ci	ci</a:t>
            </a:r>
            <a:endParaRPr lang="en-US">
              <a:solidFill>
                <a:schemeClr val="bg1"/>
              </a:solidFill>
            </a:endParaRPr>
          </a:p>
          <a:p>
            <a:r>
              <a:rPr lang="en-US">
                <a:solidFill>
                  <a:schemeClr val="bg1"/>
                </a:solidFill>
              </a:rPr>
              <a:t>5 rows × 22 columns</a:t>
            </a:r>
            <a:endParaRPr lang="en-US">
              <a:solidFill>
                <a:schemeClr val="bg1"/>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2" name="Text Box 1"/>
          <p:cNvSpPr txBox="1"/>
          <p:nvPr/>
        </p:nvSpPr>
        <p:spPr>
          <a:xfrm>
            <a:off x="635" y="116205"/>
            <a:ext cx="12091670" cy="6445250"/>
          </a:xfrm>
          <a:prstGeom prst="rect">
            <a:avLst/>
          </a:prstGeom>
          <a:noFill/>
        </p:spPr>
        <p:txBody>
          <a:bodyPr wrap="square" rtlCol="0" anchor="t">
            <a:noAutofit/>
          </a:bodyPr>
          <a:p>
            <a:r>
              <a:rPr lang="en-US" sz="2000">
                <a:solidFill>
                  <a:schemeClr val="bg1"/>
                </a:solidFill>
              </a:rPr>
              <a:t># Display the last 5 rows of data</a:t>
            </a:r>
            <a:endParaRPr lang="en-US" sz="2000">
              <a:solidFill>
                <a:schemeClr val="bg1"/>
              </a:solidFill>
            </a:endParaRPr>
          </a:p>
          <a:p>
            <a:r>
              <a:rPr lang="en-US" sz="2000">
                <a:solidFill>
                  <a:schemeClr val="bg1"/>
                </a:solidFill>
              </a:rPr>
              <a:t>df.tail()</a:t>
            </a:r>
            <a:endParaRPr lang="en-US" sz="2000">
              <a:solidFill>
                <a:schemeClr val="bg1"/>
              </a:solidFill>
            </a:endParaRPr>
          </a:p>
          <a:p>
            <a:r>
              <a:rPr lang="en-US" sz="2000">
                <a:solidFill>
                  <a:schemeClr val="bg1"/>
                </a:solidFill>
              </a:rPr>
              <a:t>time	latitude	longitude	depth	mag	magType	nst	gap	dmin	rms	...	updated	place	type	horizontalError	depthError	magError	magNst	status	locationSource	magSource</a:t>
            </a:r>
            <a:endParaRPr lang="en-US" sz="2000">
              <a:solidFill>
                <a:schemeClr val="bg1"/>
              </a:solidFill>
            </a:endParaRPr>
          </a:p>
          <a:p>
            <a:r>
              <a:rPr lang="en-US" sz="2000">
                <a:solidFill>
                  <a:schemeClr val="bg1"/>
                </a:solidFill>
              </a:rPr>
              <a:t>10148	2023-01-15T21:45:41.552Z	41.507200	19.986200	10.000	4.10	mb	32.0	40.0	0.1850	0.66	...	2023-01-26T02:26:34.175Z	Albania	earthquake	4.68	1.972	0.301	3.0	reviewed	us	us</a:t>
            </a:r>
            <a:endParaRPr lang="en-US" sz="2000">
              <a:solidFill>
                <a:schemeClr val="bg1"/>
              </a:solidFill>
            </a:endParaRPr>
          </a:p>
          <a:p>
            <a:r>
              <a:rPr lang="en-US" sz="2000">
                <a:solidFill>
                  <a:schemeClr val="bg1"/>
                </a:solidFill>
              </a:rPr>
              <a:t>10149	2023-01-15T21:42:53.540Z	33.323167	-116.900333	19.470	1.28	ml	42.0	39.0	0.1282	0.16	...	2023-01-17T23:04:14.863Z	5km SW of Palomar Observatory, CA	earthquake	0.18	0.500	0.223	23.0	reviewed	ci	ci</a:t>
            </a:r>
            <a:endParaRPr lang="en-US" sz="2000">
              <a:solidFill>
                <a:schemeClr val="bg1"/>
              </a:solidFill>
            </a:endParaRPr>
          </a:p>
          <a:p>
            <a:r>
              <a:rPr lang="en-US" sz="2000">
                <a:solidFill>
                  <a:schemeClr val="bg1"/>
                </a:solidFill>
              </a:rPr>
              <a:t>10150	2023-01-15T21:42:37.119Z	62.524300	-149.442100	50.900	1.10	ml	NaN	NaN	NaN	0.48	...	2023-01-30T21:47:30.436Z	35 km ENE of Chase, Alaska	earthquake	NaN	0.600	NaN	NaN	reviewed	ak	ak</a:t>
            </a:r>
            <a:endParaRPr lang="en-US" sz="2000">
              <a:solidFill>
                <a:schemeClr val="bg1"/>
              </a:solidFill>
            </a:endParaRPr>
          </a:p>
          <a:p>
            <a:r>
              <a:rPr lang="en-US" sz="2000">
                <a:solidFill>
                  <a:schemeClr val="bg1"/>
                </a:solidFill>
              </a:rPr>
              <a:t>10151	2023-01-15T21:39:04.248Z	63.160500	-150.495600	112.900	1.70	ml	NaN	NaN	NaN	0.40	...	2023-01-30T21:47:30.191Z	74 km SE of Denali National Park, Alaska	earthquake	NaN	0.400	NaN	NaN	reviewed	ak	ak</a:t>
            </a:r>
            <a:endParaRPr lang="en-US" sz="2000">
              <a:solidFill>
                <a:schemeClr val="bg1"/>
              </a:solidFill>
            </a:endParaRPr>
          </a:p>
          <a:p>
            <a:r>
              <a:rPr lang="en-US" sz="2000">
                <a:solidFill>
                  <a:schemeClr val="bg1"/>
                </a:solidFill>
              </a:rPr>
              <a:t>10152	2023-01-15T21:37:21.608Z	41.451300	19.999500	16.295	4.90	mb	105.0	37.0	0.1460	0.74	...	2023-02-12T22:12:07.662Z	9 km SW of Klos, Albania	earthquake	4.32	3.590	0.072	60.0	reviewed	us	us</a:t>
            </a:r>
            <a:endParaRPr lang="en-US" sz="2000">
              <a:solidFill>
                <a:schemeClr val="bg1"/>
              </a:solidFill>
            </a:endParaRPr>
          </a:p>
          <a:p>
            <a:r>
              <a:rPr lang="en-US" sz="2000">
                <a:solidFill>
                  <a:schemeClr val="bg1"/>
                </a:solidFill>
              </a:rPr>
              <a:t>5 rows × 22 columns</a:t>
            </a:r>
            <a:endParaRPr lang="en-US" sz="200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3" name="Text Box 2"/>
          <p:cNvSpPr txBox="1"/>
          <p:nvPr/>
        </p:nvSpPr>
        <p:spPr>
          <a:xfrm>
            <a:off x="635" y="0"/>
            <a:ext cx="12191365" cy="6858000"/>
          </a:xfrm>
          <a:prstGeom prst="rect">
            <a:avLst/>
          </a:prstGeom>
          <a:noFill/>
        </p:spPr>
        <p:txBody>
          <a:bodyPr wrap="square" rtlCol="0">
            <a:noAutofit/>
          </a:bodyPr>
          <a:p>
            <a:r>
              <a:rPr lang="en-US">
                <a:solidFill>
                  <a:schemeClr val="bg1"/>
                </a:solidFill>
              </a:rPr>
              <a:t># Display the shape of the data (number of rows and columns)</a:t>
            </a:r>
            <a:endParaRPr lang="en-US">
              <a:solidFill>
                <a:schemeClr val="bg1"/>
              </a:solidFill>
            </a:endParaRPr>
          </a:p>
          <a:p>
            <a:r>
              <a:rPr lang="en-US">
                <a:solidFill>
                  <a:schemeClr val="bg1"/>
                </a:solidFill>
              </a:rPr>
              <a:t>df.shape</a:t>
            </a:r>
            <a:endParaRPr lang="en-US">
              <a:solidFill>
                <a:schemeClr val="bg1"/>
              </a:solidFill>
            </a:endParaRPr>
          </a:p>
          <a:p>
            <a:r>
              <a:rPr lang="en-US">
                <a:solidFill>
                  <a:schemeClr val="bg1"/>
                </a:solidFill>
              </a:rPr>
              <a:t>(10153, 22)</a:t>
            </a:r>
            <a:endParaRPr lang="en-US">
              <a:solidFill>
                <a:schemeClr val="bg1"/>
              </a:solidFill>
            </a:endParaRPr>
          </a:p>
          <a:p>
            <a:r>
              <a:rPr lang="en-US">
                <a:solidFill>
                  <a:schemeClr val="bg1"/>
                </a:solidFill>
              </a:rPr>
              <a:t># Display the column names</a:t>
            </a:r>
            <a:endParaRPr lang="en-US">
              <a:solidFill>
                <a:schemeClr val="bg1"/>
              </a:solidFill>
            </a:endParaRPr>
          </a:p>
          <a:p>
            <a:r>
              <a:rPr lang="en-US">
                <a:solidFill>
                  <a:schemeClr val="bg1"/>
                </a:solidFill>
              </a:rPr>
              <a:t>df.columns</a:t>
            </a:r>
            <a:endParaRPr lang="en-US">
              <a:solidFill>
                <a:schemeClr val="bg1"/>
              </a:solidFill>
            </a:endParaRPr>
          </a:p>
          <a:p>
            <a:r>
              <a:rPr lang="en-US">
                <a:solidFill>
                  <a:schemeClr val="bg1"/>
                </a:solidFill>
              </a:rPr>
              <a:t>Index(['time', 'latitude', 'longitude', 'depth', 'mag', 'magType', 'nst',</a:t>
            </a:r>
            <a:endParaRPr lang="en-US">
              <a:solidFill>
                <a:schemeClr val="bg1"/>
              </a:solidFill>
            </a:endParaRPr>
          </a:p>
          <a:p>
            <a:r>
              <a:rPr lang="en-US">
                <a:solidFill>
                  <a:schemeClr val="bg1"/>
                </a:solidFill>
              </a:rPr>
              <a:t>       'gap', 'dmin', 'rms', 'net', 'id', 'updated', 'place', 'type',</a:t>
            </a:r>
            <a:endParaRPr lang="en-US">
              <a:solidFill>
                <a:schemeClr val="bg1"/>
              </a:solidFill>
            </a:endParaRPr>
          </a:p>
          <a:p>
            <a:r>
              <a:rPr lang="en-US">
                <a:solidFill>
                  <a:schemeClr val="bg1"/>
                </a:solidFill>
              </a:rPr>
              <a:t>       'horizontalError', 'depthError', 'magError', 'magNst', 'status',</a:t>
            </a:r>
            <a:endParaRPr lang="en-US">
              <a:solidFill>
                <a:schemeClr val="bg1"/>
              </a:solidFill>
            </a:endParaRPr>
          </a:p>
          <a:p>
            <a:r>
              <a:rPr lang="en-US">
                <a:solidFill>
                  <a:schemeClr val="bg1"/>
                </a:solidFill>
              </a:rPr>
              <a:t>       'locationSource', 'magSource'],</a:t>
            </a:r>
            <a:endParaRPr lang="en-US">
              <a:solidFill>
                <a:schemeClr val="bg1"/>
              </a:solidFill>
            </a:endParaRPr>
          </a:p>
          <a:p>
            <a:r>
              <a:rPr lang="en-US">
                <a:solidFill>
                  <a:schemeClr val="bg1"/>
                </a:solidFill>
              </a:rPr>
              <a:t>      dtype='object')</a:t>
            </a:r>
            <a:endParaRPr lang="en-US">
              <a:solidFill>
                <a:schemeClr val="bg1"/>
              </a:solidFill>
            </a:endParaRPr>
          </a:p>
          <a:p>
            <a:r>
              <a:rPr lang="en-US">
                <a:solidFill>
                  <a:schemeClr val="bg1"/>
                </a:solidFill>
              </a:rPr>
              <a:t> # Display the data types of each column</a:t>
            </a:r>
            <a:endParaRPr lang="en-US">
              <a:solidFill>
                <a:schemeClr val="bg1"/>
              </a:solidFill>
            </a:endParaRPr>
          </a:p>
          <a:p>
            <a:r>
              <a:rPr lang="en-US">
                <a:solidFill>
                  <a:schemeClr val="bg1"/>
                </a:solidFill>
              </a:rPr>
              <a:t>df.dtypes</a:t>
            </a:r>
            <a:endParaRPr lang="en-US">
              <a:solidFill>
                <a:schemeClr val="bg1"/>
              </a:solidFill>
            </a:endParaRPr>
          </a:p>
          <a:p>
            <a:r>
              <a:rPr lang="en-US">
                <a:solidFill>
                  <a:schemeClr val="bg1"/>
                </a:solidFill>
              </a:rPr>
              <a:t>time                object</a:t>
            </a:r>
            <a:endParaRPr lang="en-US">
              <a:solidFill>
                <a:schemeClr val="bg1"/>
              </a:solidFill>
            </a:endParaRPr>
          </a:p>
          <a:p>
            <a:r>
              <a:rPr lang="en-US">
                <a:solidFill>
                  <a:schemeClr val="bg1"/>
                </a:solidFill>
              </a:rPr>
              <a:t>latitude           float64</a:t>
            </a:r>
            <a:endParaRPr lang="en-US">
              <a:solidFill>
                <a:schemeClr val="bg1"/>
              </a:solidFill>
            </a:endParaRPr>
          </a:p>
          <a:p>
            <a:r>
              <a:rPr lang="en-US">
                <a:solidFill>
                  <a:schemeClr val="bg1"/>
                </a:solidFill>
              </a:rPr>
              <a:t>longitude          float64</a:t>
            </a:r>
            <a:endParaRPr lang="en-US">
              <a:solidFill>
                <a:schemeClr val="bg1"/>
              </a:solidFill>
            </a:endParaRPr>
          </a:p>
          <a:p>
            <a:r>
              <a:rPr lang="en-US">
                <a:solidFill>
                  <a:schemeClr val="bg1"/>
                </a:solidFill>
              </a:rPr>
              <a:t>depth              float64</a:t>
            </a:r>
            <a:endParaRPr lang="en-US">
              <a:solidFill>
                <a:schemeClr val="bg1"/>
              </a:solidFill>
            </a:endParaRPr>
          </a:p>
          <a:p>
            <a:r>
              <a:rPr lang="en-US">
                <a:solidFill>
                  <a:schemeClr val="bg1"/>
                </a:solidFill>
              </a:rPr>
              <a:t>mag                float64</a:t>
            </a:r>
            <a:endParaRPr lang="en-US">
              <a:solidFill>
                <a:schemeClr val="bg1"/>
              </a:solidFill>
            </a:endParaRPr>
          </a:p>
          <a:p>
            <a:r>
              <a:rPr lang="en-US">
                <a:solidFill>
                  <a:schemeClr val="bg1"/>
                </a:solidFill>
              </a:rPr>
              <a:t>magType             object</a:t>
            </a:r>
            <a:endParaRPr lang="en-US">
              <a:solidFill>
                <a:schemeClr val="bg1"/>
              </a:solidFill>
            </a:endParaRPr>
          </a:p>
          <a:p>
            <a:r>
              <a:rPr lang="en-US">
                <a:solidFill>
                  <a:schemeClr val="bg1"/>
                </a:solidFill>
              </a:rPr>
              <a:t>nst                float64</a:t>
            </a:r>
            <a:endParaRPr lang="en-US">
              <a:solidFill>
                <a:schemeClr val="bg1"/>
              </a:solidFill>
            </a:endParaRPr>
          </a:p>
          <a:p>
            <a:r>
              <a:rPr lang="en-US">
                <a:solidFill>
                  <a:schemeClr val="bg1"/>
                </a:solidFill>
              </a:rPr>
              <a:t>gap                float64</a:t>
            </a:r>
            <a:endParaRPr lang="en-US">
              <a:solidFill>
                <a:schemeClr val="bg1"/>
              </a:solidFill>
            </a:endParaRPr>
          </a:p>
          <a:p>
            <a:r>
              <a:rPr lang="en-US">
                <a:solidFill>
                  <a:schemeClr val="bg1"/>
                </a:solidFill>
              </a:rPr>
              <a:t>dmin               float64</a:t>
            </a:r>
            <a:endParaRPr lang="en-US">
              <a:solidFill>
                <a:schemeClr val="bg1"/>
              </a:solidFill>
            </a:endParaRPr>
          </a:p>
          <a:p>
            <a:r>
              <a:rPr lang="en-US">
                <a:solidFill>
                  <a:schemeClr val="bg1"/>
                </a:solidFill>
              </a:rPr>
              <a:t>rms                float64</a:t>
            </a:r>
            <a:endParaRPr lang="en-US">
              <a:solidFill>
                <a:schemeClr val="bg1"/>
              </a:solidFill>
            </a:endParaRPr>
          </a:p>
          <a:p>
            <a:r>
              <a:rPr lang="en-US">
                <a:solidFill>
                  <a:schemeClr val="bg1"/>
                </a:solidFill>
              </a:rPr>
              <a:t>net                 object</a:t>
            </a:r>
            <a:endParaRPr lang="en-US">
              <a:solidFill>
                <a:schemeClr val="bg1"/>
              </a:solidFill>
            </a:endParaRPr>
          </a:p>
          <a:p>
            <a:r>
              <a:rPr lang="en-US">
                <a:solidFill>
                  <a:schemeClr val="bg1"/>
                </a:solidFill>
              </a:rPr>
              <a:t>id                  object</a:t>
            </a:r>
            <a:endParaRPr lang="en-US">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635" y="0"/>
            <a:ext cx="12190730" cy="6858635"/>
          </a:xfrm>
          <a:prstGeom prst="rect">
            <a:avLst/>
          </a:prstGeom>
          <a:noFill/>
        </p:spPr>
        <p:txBody>
          <a:bodyPr wrap="square" rtlCol="0">
            <a:noAutofit/>
          </a:bodyPr>
          <a:p>
            <a:r>
              <a:rPr lang="en-US">
                <a:solidFill>
                  <a:schemeClr val="bg1"/>
                </a:solidFill>
              </a:rPr>
              <a:t>For bivariate analysis, we can look at the relationship between two variables in the dataset.</a:t>
            </a:r>
            <a:endParaRPr lang="en-US">
              <a:solidFill>
                <a:schemeClr val="bg1"/>
              </a:solidFill>
            </a:endParaRPr>
          </a:p>
          <a:p>
            <a:r>
              <a:rPr lang="en-US">
                <a:solidFill>
                  <a:schemeClr val="bg1"/>
                </a:solidFill>
              </a:rPr>
              <a:t>Bivariate Analysis:</a:t>
            </a:r>
            <a:endParaRPr lang="en-US">
              <a:solidFill>
                <a:schemeClr val="bg1"/>
              </a:solidFill>
            </a:endParaRPr>
          </a:p>
          <a:p>
            <a:r>
              <a:rPr lang="en-US">
                <a:solidFill>
                  <a:schemeClr val="bg1"/>
                </a:solidFill>
              </a:rPr>
              <a:t>import matplotlib.pyplot as plt</a:t>
            </a:r>
            <a:endParaRPr lang="en-US">
              <a:solidFill>
                <a:schemeClr val="bg1"/>
              </a:solidFill>
            </a:endParaRPr>
          </a:p>
          <a:p>
            <a:r>
              <a:rPr lang="en-US">
                <a:solidFill>
                  <a:schemeClr val="bg1"/>
                </a:solidFill>
              </a:rPr>
              <a:t># Scatter plot of depth vs magnitude</a:t>
            </a:r>
            <a:endParaRPr lang="en-US">
              <a:solidFill>
                <a:schemeClr val="bg1"/>
              </a:solidFill>
            </a:endParaRPr>
          </a:p>
          <a:p>
            <a:r>
              <a:rPr lang="en-US">
                <a:solidFill>
                  <a:schemeClr val="bg1"/>
                </a:solidFill>
              </a:rPr>
              <a:t>plt.scatter(df['depth'], df['mag'])</a:t>
            </a:r>
            <a:endParaRPr lang="en-US">
              <a:solidFill>
                <a:schemeClr val="bg1"/>
              </a:solidFill>
            </a:endParaRPr>
          </a:p>
          <a:p>
            <a:r>
              <a:rPr lang="en-US">
                <a:solidFill>
                  <a:schemeClr val="bg1"/>
                </a:solidFill>
              </a:rPr>
              <a:t>plt.xlabel('Depth')</a:t>
            </a:r>
            <a:endParaRPr lang="en-US">
              <a:solidFill>
                <a:schemeClr val="bg1"/>
              </a:solidFill>
            </a:endParaRPr>
          </a:p>
          <a:p>
            <a:r>
              <a:rPr lang="en-US">
                <a:solidFill>
                  <a:schemeClr val="bg1"/>
                </a:solidFill>
              </a:rPr>
              <a:t>plt.ylabel('Magnitude')</a:t>
            </a:r>
            <a:endParaRPr lang="en-US">
              <a:solidFill>
                <a:schemeClr val="bg1"/>
              </a:solidFill>
            </a:endParaRPr>
          </a:p>
          <a:p>
            <a:r>
              <a:rPr lang="en-US">
                <a:solidFill>
                  <a:schemeClr val="bg1"/>
                </a:solidFill>
              </a:rPr>
              <a:t>plt.title('Scatter plot of Depth vs Magnitude')</a:t>
            </a:r>
            <a:endParaRPr lang="en-US">
              <a:solidFill>
                <a:schemeClr val="bg1"/>
              </a:solidFill>
            </a:endParaRPr>
          </a:p>
          <a:p>
            <a:r>
              <a:rPr lang="en-US">
                <a:solidFill>
                  <a:schemeClr val="bg1"/>
                </a:solidFill>
              </a:rPr>
              <a:t>plt.show()</a:t>
            </a:r>
            <a:endParaRPr lang="en-US">
              <a:solidFill>
                <a:schemeClr val="bg1"/>
              </a:solidFill>
            </a:endParaRPr>
          </a:p>
          <a:p>
            <a:r>
              <a:rPr lang="en-US">
                <a:solidFill>
                  <a:schemeClr val="bg1"/>
                </a:solidFill>
              </a:rPr>
              <a:t># Box plot of earthquake magnitude by type</a:t>
            </a:r>
            <a:endParaRPr lang="en-US">
              <a:solidFill>
                <a:schemeClr val="bg1"/>
              </a:solidFill>
            </a:endParaRPr>
          </a:p>
          <a:p>
            <a:r>
              <a:rPr lang="en-US">
                <a:solidFill>
                  <a:schemeClr val="bg1"/>
                </a:solidFill>
              </a:rPr>
              <a:t>df.boxplot(column='mag', by='type')</a:t>
            </a:r>
            <a:endParaRPr lang="en-US">
              <a:solidFill>
                <a:schemeClr val="bg1"/>
              </a:solidFill>
            </a:endParaRPr>
          </a:p>
          <a:p>
            <a:r>
              <a:rPr lang="en-US">
                <a:solidFill>
                  <a:schemeClr val="bg1"/>
                </a:solidFill>
              </a:rPr>
              <a:t>plt.title('Box plot of Earthquake Magnitude by Type')</a:t>
            </a:r>
            <a:endParaRPr lang="en-US">
              <a:solidFill>
                <a:schemeClr val="bg1"/>
              </a:solidFill>
            </a:endParaRPr>
          </a:p>
          <a:p>
            <a:r>
              <a:rPr lang="en-US">
                <a:solidFill>
                  <a:schemeClr val="bg1"/>
                </a:solidFill>
              </a:rPr>
              <a:t>plt.suptitle('')</a:t>
            </a:r>
            <a:endParaRPr lang="en-US">
              <a:solidFill>
                <a:schemeClr val="bg1"/>
              </a:solidFill>
            </a:endParaRPr>
          </a:p>
          <a:p>
            <a:r>
              <a:rPr lang="en-US">
                <a:solidFill>
                  <a:schemeClr val="bg1"/>
                </a:solidFill>
              </a:rPr>
              <a:t>plt.show()</a:t>
            </a:r>
            <a:endParaRPr lang="en-US">
              <a:solidFill>
                <a:schemeClr val="bg1"/>
              </a:solidFill>
            </a:endParaRPr>
          </a:p>
          <a:p>
            <a:r>
              <a:rPr lang="en-US">
                <a:solidFill>
                  <a:schemeClr val="bg1"/>
                </a:solidFill>
              </a:rPr>
              <a:t>Multivariate Analysis:</a:t>
            </a:r>
            <a:endParaRPr lang="en-US">
              <a:solidFill>
                <a:schemeClr val="bg1"/>
              </a:solidFill>
            </a:endParaRPr>
          </a:p>
          <a:p>
            <a:r>
              <a:rPr lang="en-US">
                <a:solidFill>
                  <a:schemeClr val="bg1"/>
                </a:solidFill>
              </a:rPr>
              <a:t>import seaborn as sns</a:t>
            </a:r>
            <a:endParaRPr lang="en-US">
              <a:solidFill>
                <a:schemeClr val="bg1"/>
              </a:solidFill>
            </a:endParaRPr>
          </a:p>
          <a:p>
            <a:r>
              <a:rPr lang="en-US">
                <a:solidFill>
                  <a:schemeClr val="bg1"/>
                </a:solidFill>
              </a:rPr>
              <a:t>import matplotlib.pyplot as plt</a:t>
            </a:r>
            <a:endParaRPr lang="en-US">
              <a:solidFill>
                <a:schemeClr val="bg1"/>
              </a:solidFill>
            </a:endParaRPr>
          </a:p>
          <a:p>
            <a:r>
              <a:rPr lang="en-US">
                <a:solidFill>
                  <a:schemeClr val="bg1"/>
                </a:solidFill>
              </a:rPr>
              <a:t># Select the numerical columns for correlation analysis</a:t>
            </a:r>
            <a:endParaRPr lang="en-US">
              <a:solidFill>
                <a:schemeClr val="bg1"/>
              </a:solidFill>
            </a:endParaRPr>
          </a:p>
          <a:p>
            <a:r>
              <a:rPr lang="en-US">
                <a:solidFill>
                  <a:schemeClr val="bg1"/>
                </a:solidFill>
              </a:rPr>
              <a:t>numeric_cols = ['latitude', 'longitude', 'depth', 'mag', 'nst', 'gap', 'rms', 'horizontalError', 'depthError']</a:t>
            </a:r>
            <a:endParaRPr lang="en-US">
              <a:solidFill>
                <a:schemeClr val="bg1"/>
              </a:solidFill>
            </a:endParaRPr>
          </a:p>
          <a:p>
            <a:r>
              <a:rPr lang="en-US">
                <a:solidFill>
                  <a:schemeClr val="bg1"/>
                </a:solidFill>
              </a:rPr>
              <a:t># Create correlation matrix</a:t>
            </a:r>
            <a:endParaRPr lang="en-US">
              <a:solidFill>
                <a:schemeClr val="bg1"/>
              </a:solidFill>
            </a:endParaRPr>
          </a:p>
          <a:p>
            <a:r>
              <a:rPr lang="en-US">
                <a:solidFill>
                  <a:schemeClr val="bg1"/>
                </a:solidFill>
              </a:rPr>
              <a:t>corr_matrix = df[numeric_cols].corr()</a:t>
            </a:r>
            <a:endParaRPr lang="en-US">
              <a:solidFill>
                <a:schemeClr val="bg1"/>
              </a:solidFill>
            </a:endParaRPr>
          </a:p>
          <a:p>
            <a:r>
              <a:rPr lang="en-US">
                <a:solidFill>
                  <a:schemeClr val="bg1"/>
                </a:solidFill>
              </a:rPr>
              <a:t># Plot heatmap</a:t>
            </a:r>
            <a:endParaRPr lang="en-US">
              <a:solidFill>
                <a:schemeClr val="bg1"/>
              </a:solidFill>
            </a:endParaRPr>
          </a:p>
          <a:p>
            <a:r>
              <a:rPr lang="en-US">
                <a:solidFill>
                  <a:schemeClr val="bg1"/>
                </a:solidFill>
              </a:rPr>
              <a:t>sns.heatmap(corr_matrix, annot=True, cmap='coolwarm')</a:t>
            </a:r>
            <a:endParaRPr lang="en-US">
              <a:solidFill>
                <a:schemeClr val="bg1"/>
              </a:solidFill>
            </a:endParaRPr>
          </a:p>
          <a:p>
            <a:r>
              <a:rPr lang="en-US">
                <a:solidFill>
                  <a:schemeClr val="bg1"/>
                </a:solidFill>
              </a:rPr>
              <a:t>plt.title('Correlation Matrix')</a:t>
            </a:r>
            <a:endParaRPr lang="en-US">
              <a:solidFill>
                <a:schemeClr val="bg1"/>
              </a:solidFill>
            </a:endParaRPr>
          </a:p>
          <a:p>
            <a:r>
              <a:rPr lang="en-US">
                <a:solidFill>
                  <a:schemeClr val="bg1"/>
                </a:solidFill>
              </a:rPr>
              <a:t>plt.show()</a:t>
            </a:r>
            <a:endParaRPr lang="en-US">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2" name="Text Box 1"/>
          <p:cNvSpPr txBox="1"/>
          <p:nvPr/>
        </p:nvSpPr>
        <p:spPr>
          <a:xfrm>
            <a:off x="0" y="-635"/>
            <a:ext cx="12191365" cy="6858635"/>
          </a:xfrm>
          <a:prstGeom prst="rect">
            <a:avLst/>
          </a:prstGeom>
          <a:noFill/>
        </p:spPr>
        <p:txBody>
          <a:bodyPr wrap="square" rtlCol="0">
            <a:noAutofit/>
          </a:bodyPr>
          <a:p>
            <a:r>
              <a:rPr lang="en-US" sz="2400">
                <a:solidFill>
                  <a:schemeClr val="bg1"/>
                </a:solidFill>
              </a:rPr>
              <a:t>Data Visualization:</a:t>
            </a:r>
            <a:endParaRPr lang="en-US" sz="2400">
              <a:solidFill>
                <a:schemeClr val="bg1"/>
              </a:solidFill>
            </a:endParaRPr>
          </a:p>
          <a:p>
            <a:r>
              <a:rPr lang="en-US" sz="2400">
                <a:solidFill>
                  <a:schemeClr val="bg1"/>
                </a:solidFill>
              </a:rPr>
              <a:t>import seaborn as sns</a:t>
            </a:r>
            <a:endParaRPr lang="en-US" sz="2400">
              <a:solidFill>
                <a:schemeClr val="bg1"/>
              </a:solidFill>
            </a:endParaRPr>
          </a:p>
          <a:p>
            <a:r>
              <a:rPr lang="en-US" sz="2400">
                <a:solidFill>
                  <a:schemeClr val="bg1"/>
                </a:solidFill>
              </a:rPr>
              <a:t>import matplotlib.pyplot as plt</a:t>
            </a:r>
            <a:endParaRPr lang="en-US" sz="2400">
              <a:solidFill>
                <a:schemeClr val="bg1"/>
              </a:solidFill>
            </a:endParaRPr>
          </a:p>
          <a:p>
            <a:r>
              <a:rPr lang="en-US" sz="2400">
                <a:solidFill>
                  <a:schemeClr val="bg1"/>
                </a:solidFill>
              </a:rPr>
              <a:t># Set style for all visualizations</a:t>
            </a:r>
            <a:endParaRPr lang="en-US" sz="2400">
              <a:solidFill>
                <a:schemeClr val="bg1"/>
              </a:solidFill>
            </a:endParaRPr>
          </a:p>
          <a:p>
            <a:r>
              <a:rPr lang="en-US" sz="2400">
                <a:solidFill>
                  <a:schemeClr val="bg1"/>
                </a:solidFill>
              </a:rPr>
              <a:t>sns.set_style("darkgrid")</a:t>
            </a:r>
            <a:endParaRPr lang="en-US" sz="2400">
              <a:solidFill>
                <a:schemeClr val="bg1"/>
              </a:solidFill>
            </a:endParaRPr>
          </a:p>
          <a:p>
            <a:r>
              <a:rPr lang="en-US" sz="2400">
                <a:solidFill>
                  <a:schemeClr val="bg1"/>
                </a:solidFill>
              </a:rPr>
              <a:t># Scatter plot to show relationship between magnitude and depth</a:t>
            </a:r>
            <a:endParaRPr lang="en-US" sz="2400">
              <a:solidFill>
                <a:schemeClr val="bg1"/>
              </a:solidFill>
            </a:endParaRPr>
          </a:p>
          <a:p>
            <a:r>
              <a:rPr lang="en-US" sz="2400">
                <a:solidFill>
                  <a:schemeClr val="bg1"/>
                </a:solidFill>
              </a:rPr>
              <a:t>sns.scatterplot(data=df, x="mag", y="depth")</a:t>
            </a:r>
            <a:endParaRPr lang="en-US" sz="2400">
              <a:solidFill>
                <a:schemeClr val="bg1"/>
              </a:solidFill>
            </a:endParaRPr>
          </a:p>
          <a:p>
            <a:r>
              <a:rPr lang="en-US" sz="2400">
                <a:solidFill>
                  <a:schemeClr val="bg1"/>
                </a:solidFill>
              </a:rPr>
              <a:t># Bar plot to show distribution of magnitudes</a:t>
            </a:r>
            <a:endParaRPr lang="en-US" sz="2400">
              <a:solidFill>
                <a:schemeClr val="bg1"/>
              </a:solidFill>
            </a:endParaRPr>
          </a:p>
          <a:p>
            <a:r>
              <a:rPr lang="en-US" sz="2400">
                <a:solidFill>
                  <a:schemeClr val="bg1"/>
                </a:solidFill>
              </a:rPr>
              <a:t>sns.histplot(data=df, x="mag")</a:t>
            </a:r>
            <a:endParaRPr lang="en-US" sz="2400">
              <a:solidFill>
                <a:schemeClr val="bg1"/>
              </a:solidFill>
            </a:endParaRPr>
          </a:p>
          <a:p>
            <a:r>
              <a:rPr lang="en-US" sz="2400">
                <a:solidFill>
                  <a:schemeClr val="bg1"/>
                </a:solidFill>
              </a:rPr>
              <a:t># Box plot to show distribution of magnitudes by type</a:t>
            </a:r>
            <a:endParaRPr lang="en-US" sz="2400">
              <a:solidFill>
                <a:schemeClr val="bg1"/>
              </a:solidFill>
            </a:endParaRPr>
          </a:p>
          <a:p>
            <a:r>
              <a:rPr lang="en-US" sz="2400">
                <a:solidFill>
                  <a:schemeClr val="bg1"/>
                </a:solidFill>
              </a:rPr>
              <a:t>sns.boxplot(data=df, x="magType", y="mag")</a:t>
            </a:r>
            <a:endParaRPr lang="en-US" sz="2400">
              <a:solidFill>
                <a:schemeClr val="bg1"/>
              </a:solidFill>
            </a:endParaRPr>
          </a:p>
          <a:p>
            <a:r>
              <a:rPr lang="en-US" sz="2400">
                <a:solidFill>
                  <a:schemeClr val="bg1"/>
                </a:solidFill>
              </a:rPr>
              <a:t># Heatmap to show correlation between variables</a:t>
            </a:r>
            <a:endParaRPr lang="en-US" sz="2400">
              <a:solidFill>
                <a:schemeClr val="bg1"/>
              </a:solidFill>
            </a:endParaRPr>
          </a:p>
          <a:p>
            <a:r>
              <a:rPr lang="en-US" sz="2400">
                <a:solidFill>
                  <a:schemeClr val="bg1"/>
                </a:solidFill>
              </a:rPr>
              <a:t>corr = df.corr()</a:t>
            </a:r>
            <a:endParaRPr lang="en-US" sz="2400">
              <a:solidFill>
                <a:schemeClr val="bg1"/>
              </a:solidFill>
            </a:endParaRPr>
          </a:p>
          <a:p>
            <a:r>
              <a:rPr lang="en-US" sz="2400">
                <a:solidFill>
                  <a:schemeClr val="bg1"/>
                </a:solidFill>
              </a:rPr>
              <a:t>sns.heatmap(corr, annot=True)</a:t>
            </a:r>
            <a:endParaRPr lang="en-US" sz="2400">
              <a:solidFill>
                <a:schemeClr val="bg1"/>
              </a:solidFill>
            </a:endParaRPr>
          </a:p>
          <a:p>
            <a:r>
              <a:rPr lang="en-US" sz="2400">
                <a:solidFill>
                  <a:schemeClr val="bg1"/>
                </a:solidFill>
              </a:rPr>
              <a:t># Pairplot to show scatterplots of all possible variable combinations</a:t>
            </a:r>
            <a:endParaRPr lang="en-US" sz="2400">
              <a:solidFill>
                <a:schemeClr val="bg1"/>
              </a:solidFill>
            </a:endParaRPr>
          </a:p>
          <a:p>
            <a:r>
              <a:rPr lang="en-US" sz="2400">
                <a:solidFill>
                  <a:schemeClr val="bg1"/>
                </a:solidFill>
              </a:rPr>
              <a:t>sns.pairplot(df)</a:t>
            </a:r>
            <a:endParaRPr lang="en-US" sz="2400">
              <a:solidFill>
                <a:schemeClr val="bg1"/>
              </a:solidFill>
            </a:endParaRPr>
          </a:p>
          <a:p>
            <a:r>
              <a:rPr lang="en-US" sz="2400">
                <a:solidFill>
                  <a:schemeClr val="bg1"/>
                </a:solidFill>
              </a:rPr>
              <a:t># Show all visualizations</a:t>
            </a:r>
            <a:endParaRPr lang="en-US" sz="2400">
              <a:solidFill>
                <a:schemeClr val="bg1"/>
              </a:solidFill>
            </a:endParaRPr>
          </a:p>
          <a:p>
            <a:r>
              <a:rPr lang="en-US" sz="2400">
                <a:solidFill>
                  <a:schemeClr val="bg1"/>
                </a:solidFill>
              </a:rPr>
              <a:t>plt.show()</a:t>
            </a:r>
            <a:endParaRPr lang="en-US" sz="240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2" name="Text Box 1"/>
          <p:cNvSpPr txBox="1"/>
          <p:nvPr/>
        </p:nvSpPr>
        <p:spPr>
          <a:xfrm>
            <a:off x="4175760" y="2814955"/>
            <a:ext cx="4878070" cy="782320"/>
          </a:xfrm>
          <a:prstGeom prst="rect">
            <a:avLst/>
          </a:prstGeom>
          <a:noFill/>
        </p:spPr>
        <p:txBody>
          <a:bodyPr wrap="square" rtlCol="0">
            <a:noAutofit/>
          </a:bodyPr>
          <a:p>
            <a:r>
              <a:rPr lang="en-US" sz="44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DATA VISUALIZATION</a:t>
            </a:r>
            <a:endParaRPr lang="en-US" sz="44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6" name="Text Box 5"/>
          <p:cNvSpPr txBox="1"/>
          <p:nvPr/>
        </p:nvSpPr>
        <p:spPr>
          <a:xfrm>
            <a:off x="0" y="0"/>
            <a:ext cx="12191365" cy="6857365"/>
          </a:xfrm>
          <a:prstGeom prst="rect">
            <a:avLst/>
          </a:prstGeom>
          <a:noFill/>
        </p:spPr>
        <p:txBody>
          <a:bodyPr wrap="square" rtlCol="0">
            <a:noAutofit/>
          </a:bodyPr>
          <a:p>
            <a:r>
              <a:rPr lang="en-US" sz="2400">
                <a:solidFill>
                  <a:schemeClr val="bg1"/>
                </a:solidFill>
              </a:rPr>
              <a:t>import pandas as pdd</a:t>
            </a:r>
            <a:endParaRPr lang="en-US" sz="2400">
              <a:solidFill>
                <a:schemeClr val="bg1"/>
              </a:solidFill>
            </a:endParaRPr>
          </a:p>
          <a:p>
            <a:r>
              <a:rPr lang="en-US" sz="2400">
                <a:solidFill>
                  <a:schemeClr val="bg1"/>
                </a:solidFill>
              </a:rPr>
              <a:t>import numpy as npp</a:t>
            </a:r>
            <a:endParaRPr lang="en-US" sz="2400">
              <a:solidFill>
                <a:schemeClr val="bg1"/>
              </a:solidFill>
            </a:endParaRPr>
          </a:p>
          <a:p>
            <a:r>
              <a:rPr lang="en-US" sz="2400">
                <a:solidFill>
                  <a:schemeClr val="bg1"/>
                </a:solidFill>
              </a:rPr>
              <a:t>import matplotlib.pyplot as pltt</a:t>
            </a:r>
            <a:endParaRPr lang="en-US" sz="2400">
              <a:solidFill>
                <a:schemeClr val="bg1"/>
              </a:solidFill>
            </a:endParaRPr>
          </a:p>
          <a:p>
            <a:r>
              <a:rPr lang="en-US" sz="2400">
                <a:solidFill>
                  <a:schemeClr val="bg1"/>
                </a:solidFill>
              </a:rPr>
              <a:t>import seaborn as sbb</a:t>
            </a:r>
            <a:endParaRPr lang="en-US" sz="2400">
              <a:solidFill>
                <a:schemeClr val="bg1"/>
              </a:solidFill>
            </a:endParaRPr>
          </a:p>
          <a:p>
            <a:r>
              <a:rPr lang="en-US" sz="2400">
                <a:solidFill>
                  <a:schemeClr val="bg1"/>
                </a:solidFill>
              </a:rPr>
              <a:t>pltt.figure(figsize=(10, 5))</a:t>
            </a:r>
            <a:endParaRPr lang="en-US" sz="2400">
              <a:solidFill>
                <a:schemeClr val="bg1"/>
              </a:solidFill>
            </a:endParaRPr>
          </a:p>
          <a:p>
            <a:r>
              <a:rPr lang="en-US" sz="2400">
                <a:solidFill>
                  <a:schemeClr val="bg1"/>
                </a:solidFill>
              </a:rPr>
              <a:t>x1 = df1.groupby('time.year').mean()['location.depth']</a:t>
            </a:r>
            <a:endParaRPr lang="en-US" sz="2400">
              <a:solidFill>
                <a:schemeClr val="bg1"/>
              </a:solidFill>
            </a:endParaRPr>
          </a:p>
          <a:p>
            <a:r>
              <a:rPr lang="en-US" sz="2400">
                <a:solidFill>
                  <a:schemeClr val="bg1"/>
                </a:solidFill>
              </a:rPr>
              <a:t>x1.plot.bar()</a:t>
            </a:r>
            <a:endParaRPr lang="en-US" sz="2400">
              <a:solidFill>
                <a:schemeClr val="bg1"/>
              </a:solidFill>
            </a:endParaRPr>
          </a:p>
          <a:p>
            <a:r>
              <a:rPr lang="en-US" sz="2400">
                <a:solidFill>
                  <a:schemeClr val="bg1"/>
                </a:solidFill>
              </a:rPr>
              <a:t>pltt.show()</a:t>
            </a:r>
            <a:endParaRPr lang="en-US" sz="2400">
              <a:solidFill>
                <a:schemeClr val="bg1"/>
              </a:solidFill>
            </a:endParaRPr>
          </a:p>
          <a:p>
            <a:r>
              <a:rPr lang="en-US" sz="2400" u="sng">
                <a:solidFill>
                  <a:srgbClr val="00B0F0"/>
                </a:solidFill>
              </a:rPr>
              <a:t>Output:</a:t>
            </a:r>
            <a:endParaRPr lang="en-US" sz="2400" u="sng">
              <a:solidFill>
                <a:srgbClr val="00B0F0"/>
              </a:solidFill>
            </a:endParaRPr>
          </a:p>
          <a:p>
            <a:endParaRPr lang="en-US" sz="2400" u="sng">
              <a:solidFill>
                <a:srgbClr val="00B0F0"/>
              </a:solidFill>
            </a:endParaRPr>
          </a:p>
        </p:txBody>
      </p:sp>
      <p:pic>
        <p:nvPicPr>
          <p:cNvPr id="7" name="Picture 6" descr="14304-1685597097"/>
          <p:cNvPicPr>
            <a:picLocks noChangeAspect="1"/>
          </p:cNvPicPr>
          <p:nvPr/>
        </p:nvPicPr>
        <p:blipFill>
          <a:blip r:embed="rId1"/>
          <a:stretch>
            <a:fillRect/>
          </a:stretch>
        </p:blipFill>
        <p:spPr>
          <a:xfrm>
            <a:off x="1339215" y="3538855"/>
            <a:ext cx="7350125" cy="30664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8186" r="524"/>
          <a:stretch>
            <a:fillRect/>
          </a:stretch>
        </p:blipFill>
        <p:spPr>
          <a:xfrm>
            <a:off x="-92075" y="0"/>
            <a:ext cx="12192000" cy="6858000"/>
          </a:xfrm>
          <a:prstGeom prst="rect">
            <a:avLst/>
          </a:prstGeom>
        </p:spPr>
      </p:pic>
      <p:sp>
        <p:nvSpPr>
          <p:cNvPr id="10" name="矩形 9"/>
          <p:cNvSpPr/>
          <p:nvPr/>
        </p:nvSpPr>
        <p:spPr>
          <a:xfrm>
            <a:off x="114300" y="454025"/>
            <a:ext cx="6576695" cy="5739130"/>
          </a:xfrm>
          <a:prstGeom prst="rect">
            <a:avLst/>
          </a:prstGeom>
        </p:spPr>
        <p:txBody>
          <a:bodyPr wrap="square">
            <a:noAutofit/>
          </a:bodyPr>
          <a:lstStyle/>
          <a:p>
            <a:pPr algn="just"/>
            <a:r>
              <a:rPr lang="en-US" altLang="zh-CN" sz="36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PREPARED BY</a:t>
            </a:r>
            <a:endParaRPr lang="en-US" altLang="zh-CN" sz="36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a:p>
            <a:pPr algn="just"/>
            <a:endParaRPr lang="en-US" altLang="zh-CN"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a:p>
            <a:pPr algn="just"/>
            <a:r>
              <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S.RAJALAKSHMI,</a:t>
            </a:r>
            <a:endPar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a:p>
            <a:pPr algn="just"/>
            <a:r>
              <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510521205031,</a:t>
            </a:r>
            <a:endPar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a:p>
            <a:pPr algn="just"/>
            <a:r>
              <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BHARATHIDASAN ENGINEERING COLLEGE,</a:t>
            </a:r>
            <a:endPar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a:p>
            <a:pPr algn="just"/>
            <a:r>
              <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rPr>
              <a:t>PHASE3 PROJECT.</a:t>
            </a:r>
            <a:endParaRPr lang="en-US" altLang="zh-CN"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6" name="Text Box 5"/>
          <p:cNvSpPr txBox="1"/>
          <p:nvPr/>
        </p:nvSpPr>
        <p:spPr>
          <a:xfrm>
            <a:off x="0" y="-635"/>
            <a:ext cx="6096000" cy="1833245"/>
          </a:xfrm>
          <a:prstGeom prst="rect">
            <a:avLst/>
          </a:prstGeom>
          <a:noFill/>
        </p:spPr>
        <p:txBody>
          <a:bodyPr wrap="square" rtlCol="0" anchor="t">
            <a:noAutofit/>
          </a:bodyPr>
          <a:p>
            <a:r>
              <a:rPr lang="en-US" sz="2400" b="1">
                <a:solidFill>
                  <a:schemeClr val="bg1"/>
                </a:solidFill>
              </a:rPr>
              <a:t>pltt.figure(figsize=(10, 5))</a:t>
            </a:r>
            <a:endParaRPr lang="en-US" sz="2400" b="1">
              <a:solidFill>
                <a:schemeClr val="bg1"/>
              </a:solidFill>
            </a:endParaRPr>
          </a:p>
          <a:p>
            <a:r>
              <a:rPr lang="en-US" sz="2400" b="1">
                <a:solidFill>
                  <a:schemeClr val="bg1"/>
                </a:solidFill>
              </a:rPr>
              <a:t>sbb.lineplot(data=df1,</a:t>
            </a:r>
            <a:endParaRPr lang="en-US" sz="2400" b="1">
              <a:solidFill>
                <a:schemeClr val="bg1"/>
              </a:solidFill>
            </a:endParaRPr>
          </a:p>
          <a:p>
            <a:r>
              <a:rPr lang="en-US" sz="2400" b="1">
                <a:solidFill>
                  <a:schemeClr val="bg1"/>
                </a:solidFill>
              </a:rPr>
              <a:t>   x='time.month',</a:t>
            </a:r>
            <a:endParaRPr lang="en-US" sz="2400" b="1">
              <a:solidFill>
                <a:schemeClr val="bg1"/>
              </a:solidFill>
            </a:endParaRPr>
          </a:p>
          <a:p>
            <a:r>
              <a:rPr lang="en-US" sz="2400" b="1">
                <a:solidFill>
                  <a:schemeClr val="bg1"/>
                </a:solidFill>
              </a:rPr>
              <a:t>   y='impact.magnitude')</a:t>
            </a:r>
            <a:endParaRPr lang="en-US" sz="2400" b="1">
              <a:solidFill>
                <a:schemeClr val="bg1"/>
              </a:solidFill>
            </a:endParaRPr>
          </a:p>
          <a:p>
            <a:r>
              <a:rPr lang="en-US" sz="2400" b="1">
                <a:solidFill>
                  <a:schemeClr val="bg1"/>
                </a:solidFill>
              </a:rPr>
              <a:t>pltt.show()</a:t>
            </a:r>
            <a:endParaRPr lang="en-US" sz="2400" b="1">
              <a:solidFill>
                <a:schemeClr val="bg1"/>
              </a:solidFill>
            </a:endParaRPr>
          </a:p>
          <a:p>
            <a:endParaRPr lang="en-US" sz="2400" b="1">
              <a:solidFill>
                <a:schemeClr val="bg1"/>
              </a:solidFill>
            </a:endParaRPr>
          </a:p>
          <a:p>
            <a:r>
              <a:rPr lang="en-US" sz="2400" u="sng">
                <a:solidFill>
                  <a:srgbClr val="00B0F0"/>
                </a:solidFill>
              </a:rPr>
              <a:t>output:</a:t>
            </a:r>
            <a:endParaRPr lang="en-US" sz="2400" u="sng">
              <a:solidFill>
                <a:srgbClr val="00B0F0"/>
              </a:solidFill>
            </a:endParaRPr>
          </a:p>
          <a:p>
            <a:endParaRPr lang="en-US" sz="2400" u="sng">
              <a:solidFill>
                <a:srgbClr val="00B0F0"/>
              </a:solidFill>
            </a:endParaRPr>
          </a:p>
        </p:txBody>
      </p:sp>
      <p:pic>
        <p:nvPicPr>
          <p:cNvPr id="7" name="Picture 6" descr="14304-1685597127"/>
          <p:cNvPicPr>
            <a:picLocks noChangeAspect="1"/>
          </p:cNvPicPr>
          <p:nvPr/>
        </p:nvPicPr>
        <p:blipFill>
          <a:blip r:embed="rId1"/>
          <a:stretch>
            <a:fillRect/>
          </a:stretch>
        </p:blipFill>
        <p:spPr>
          <a:xfrm>
            <a:off x="831850" y="2975610"/>
            <a:ext cx="8701405" cy="311658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6" name="Text Box 5"/>
          <p:cNvSpPr txBox="1"/>
          <p:nvPr/>
        </p:nvSpPr>
        <p:spPr>
          <a:xfrm>
            <a:off x="635" y="0"/>
            <a:ext cx="12190730" cy="6857365"/>
          </a:xfrm>
          <a:prstGeom prst="rect">
            <a:avLst/>
          </a:prstGeom>
          <a:noFill/>
        </p:spPr>
        <p:txBody>
          <a:bodyPr wrap="square" rtlCol="0">
            <a:noAutofit/>
          </a:bodyPr>
          <a:p>
            <a:endParaRPr lang="en-US"/>
          </a:p>
        </p:txBody>
      </p:sp>
      <p:sp>
        <p:nvSpPr>
          <p:cNvPr id="7" name="Text Box 6"/>
          <p:cNvSpPr txBox="1"/>
          <p:nvPr/>
        </p:nvSpPr>
        <p:spPr>
          <a:xfrm>
            <a:off x="1270" y="0"/>
            <a:ext cx="12190730" cy="8868410"/>
          </a:xfrm>
          <a:prstGeom prst="rect">
            <a:avLst/>
          </a:prstGeom>
          <a:noFill/>
        </p:spPr>
        <p:txBody>
          <a:bodyPr wrap="square" rtlCol="0">
            <a:noAutofit/>
          </a:bodyPr>
          <a:p>
            <a:r>
              <a:rPr lang="en-US" sz="2400">
                <a:solidFill>
                  <a:schemeClr val="bg1"/>
                </a:solidFill>
              </a:rPr>
              <a:t>pltt.subplots(figsize=(15, 5))</a:t>
            </a:r>
            <a:endParaRPr lang="en-US" sz="2400">
              <a:solidFill>
                <a:schemeClr val="bg1"/>
              </a:solidFill>
            </a:endParaRPr>
          </a:p>
          <a:p>
            <a:r>
              <a:rPr lang="en-US" sz="2400">
                <a:solidFill>
                  <a:schemeClr val="bg1"/>
                </a:solidFill>
              </a:rPr>
              <a:t>pltt.subplot(1, 2, 1)</a:t>
            </a:r>
            <a:endParaRPr lang="en-US" sz="2400">
              <a:solidFill>
                <a:schemeClr val="bg1"/>
              </a:solidFill>
            </a:endParaRPr>
          </a:p>
          <a:p>
            <a:r>
              <a:rPr lang="en-US" sz="2400">
                <a:solidFill>
                  <a:schemeClr val="bg1"/>
                </a:solidFill>
              </a:rPr>
              <a:t>sbb.distplot(df1['impact.magnitude'])</a:t>
            </a:r>
            <a:endParaRPr lang="en-US" sz="2400">
              <a:solidFill>
                <a:schemeClr val="bg1"/>
              </a:solidFill>
            </a:endParaRPr>
          </a:p>
          <a:p>
            <a:r>
              <a:rPr lang="en-US" sz="2400">
                <a:solidFill>
                  <a:schemeClr val="bg1"/>
                </a:solidFill>
              </a:rPr>
              <a:t>pltt.subplot(1, 2, 2)</a:t>
            </a:r>
            <a:endParaRPr lang="en-US" sz="2400">
              <a:solidFill>
                <a:schemeClr val="bg1"/>
              </a:solidFill>
            </a:endParaRPr>
          </a:p>
          <a:p>
            <a:r>
              <a:rPr lang="en-US" sz="2400">
                <a:solidFill>
                  <a:schemeClr val="bg1"/>
                </a:solidFill>
              </a:rPr>
              <a:t>sbb.boxplot(df1['impact.magnitude'])</a:t>
            </a:r>
            <a:endParaRPr lang="en-US" sz="2400">
              <a:solidFill>
                <a:schemeClr val="bg1"/>
              </a:solidFill>
            </a:endParaRPr>
          </a:p>
          <a:p>
            <a:r>
              <a:rPr lang="en-US" sz="2400">
                <a:solidFill>
                  <a:schemeClr val="bg1"/>
                </a:solidFill>
              </a:rPr>
              <a:t>pltt.show()</a:t>
            </a:r>
            <a:endParaRPr lang="en-US" sz="2400">
              <a:solidFill>
                <a:schemeClr val="bg1"/>
              </a:solidFill>
            </a:endParaRPr>
          </a:p>
          <a:p>
            <a:endParaRPr lang="en-US" sz="2400">
              <a:solidFill>
                <a:schemeClr val="bg1"/>
              </a:solidFill>
            </a:endParaRPr>
          </a:p>
          <a:p>
            <a:r>
              <a:rPr lang="en-US" sz="2400" b="1" u="sng">
                <a:solidFill>
                  <a:srgbClr val="00B0F0"/>
                </a:solidFill>
              </a:rPr>
              <a:t>output:</a:t>
            </a:r>
            <a:endParaRPr lang="en-US" sz="2400" b="1" u="sng">
              <a:solidFill>
                <a:srgbClr val="00B0F0"/>
              </a:solidFill>
            </a:endParaRPr>
          </a:p>
          <a:p>
            <a:endParaRPr lang="en-US" sz="2400" b="1" u="sng">
              <a:solidFill>
                <a:srgbClr val="00B0F0"/>
              </a:solidFill>
            </a:endParaRPr>
          </a:p>
        </p:txBody>
      </p:sp>
      <p:pic>
        <p:nvPicPr>
          <p:cNvPr id="8" name="Picture 7" descr="14304-1685597153"/>
          <p:cNvPicPr>
            <a:picLocks noChangeAspect="1"/>
          </p:cNvPicPr>
          <p:nvPr/>
        </p:nvPicPr>
        <p:blipFill>
          <a:blip r:embed="rId1"/>
          <a:stretch>
            <a:fillRect/>
          </a:stretch>
        </p:blipFill>
        <p:spPr>
          <a:xfrm>
            <a:off x="210820" y="3077845"/>
            <a:ext cx="11646535" cy="358838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635" y="635"/>
            <a:ext cx="12191365" cy="6858000"/>
          </a:xfrm>
          <a:prstGeom prst="rect">
            <a:avLst/>
          </a:prstGeom>
          <a:noFill/>
        </p:spPr>
        <p:txBody>
          <a:bodyPr wrap="square" rtlCol="0">
            <a:noAutofit/>
          </a:bodyPr>
          <a:p>
            <a:r>
              <a:rPr lang="en-US" sz="2800">
                <a:solidFill>
                  <a:schemeClr val="bg1"/>
                </a:solidFill>
              </a:rPr>
              <a:t>pltt.figure(figsize=(20, 10))</a:t>
            </a:r>
            <a:endParaRPr lang="en-US" sz="2800">
              <a:solidFill>
                <a:schemeClr val="bg1"/>
              </a:solidFill>
            </a:endParaRPr>
          </a:p>
          <a:p>
            <a:r>
              <a:rPr lang="en-US" sz="2800">
                <a:solidFill>
                  <a:schemeClr val="bg1"/>
                </a:solidFill>
              </a:rPr>
              <a:t>sbb.scatterplot(data=df1,</a:t>
            </a:r>
            <a:endParaRPr lang="en-US" sz="2800">
              <a:solidFill>
                <a:schemeClr val="bg1"/>
              </a:solidFill>
            </a:endParaRPr>
          </a:p>
          <a:p>
            <a:r>
              <a:rPr lang="en-US" sz="2800">
                <a:solidFill>
                  <a:schemeClr val="bg1"/>
                </a:solidFill>
              </a:rPr>
              <a:t>   x='location.latitude',</a:t>
            </a:r>
            <a:endParaRPr lang="en-US" sz="2800">
              <a:solidFill>
                <a:schemeClr val="bg1"/>
              </a:solidFill>
            </a:endParaRPr>
          </a:p>
          <a:p>
            <a:r>
              <a:rPr lang="en-US" sz="2800">
                <a:solidFill>
                  <a:schemeClr val="bg1"/>
                </a:solidFill>
              </a:rPr>
              <a:t>   y='location.longitude',</a:t>
            </a:r>
            <a:endParaRPr lang="en-US" sz="2800">
              <a:solidFill>
                <a:schemeClr val="bg1"/>
              </a:solidFill>
            </a:endParaRPr>
          </a:p>
          <a:p>
            <a:r>
              <a:rPr lang="en-US" sz="2800">
                <a:solidFill>
                  <a:schemeClr val="bg1"/>
                </a:solidFill>
              </a:rPr>
              <a:t>   hue='impact.magnitude')</a:t>
            </a:r>
            <a:endParaRPr lang="en-US" sz="2800">
              <a:solidFill>
                <a:schemeClr val="bg1"/>
              </a:solidFill>
            </a:endParaRPr>
          </a:p>
          <a:p>
            <a:r>
              <a:rPr lang="en-US" sz="2800">
                <a:solidFill>
                  <a:schemeClr val="bg1"/>
                </a:solidFill>
              </a:rPr>
              <a:t>pltt.show()</a:t>
            </a:r>
            <a:endParaRPr lang="en-US" sz="2800">
              <a:solidFill>
                <a:schemeClr val="bg1"/>
              </a:solidFill>
            </a:endParaRPr>
          </a:p>
          <a:p>
            <a:endParaRPr lang="en-US" sz="2800">
              <a:solidFill>
                <a:schemeClr val="bg1"/>
              </a:solidFill>
            </a:endParaRPr>
          </a:p>
          <a:p>
            <a:r>
              <a:rPr lang="en-US" sz="2800" b="1" u="sng">
                <a:solidFill>
                  <a:srgbClr val="00B0F0"/>
                </a:solidFill>
              </a:rPr>
              <a:t>output:</a:t>
            </a:r>
            <a:endParaRPr lang="en-US" sz="2800" b="1" u="sng">
              <a:solidFill>
                <a:srgbClr val="00B0F0"/>
              </a:solidFill>
            </a:endParaRPr>
          </a:p>
          <a:p>
            <a:endParaRPr lang="en-US" sz="2800" b="1" u="sng">
              <a:solidFill>
                <a:srgbClr val="00B0F0"/>
              </a:solidFill>
            </a:endParaRPr>
          </a:p>
        </p:txBody>
      </p:sp>
      <p:pic>
        <p:nvPicPr>
          <p:cNvPr id="5" name="Picture 4" descr="14304-1685597163"/>
          <p:cNvPicPr>
            <a:picLocks noChangeAspect="1"/>
          </p:cNvPicPr>
          <p:nvPr/>
        </p:nvPicPr>
        <p:blipFill>
          <a:blip r:embed="rId1"/>
          <a:stretch>
            <a:fillRect/>
          </a:stretch>
        </p:blipFill>
        <p:spPr>
          <a:xfrm>
            <a:off x="432435" y="3547745"/>
            <a:ext cx="11311255" cy="309435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0" y="-635"/>
            <a:ext cx="12191365" cy="6858000"/>
          </a:xfrm>
          <a:prstGeom prst="rect">
            <a:avLst/>
          </a:prstGeom>
          <a:noFill/>
        </p:spPr>
        <p:txBody>
          <a:bodyPr wrap="square" rtlCol="0">
            <a:noAutofit/>
          </a:bodyPr>
          <a:p>
            <a:r>
              <a:rPr lang="en-US" sz="2400">
                <a:solidFill>
                  <a:schemeClr val="bg1"/>
                </a:solidFill>
              </a:rPr>
              <a:t>import plotly.express as pxx</a:t>
            </a:r>
            <a:endParaRPr lang="en-US" sz="2400">
              <a:solidFill>
                <a:schemeClr val="bg1"/>
              </a:solidFill>
            </a:endParaRPr>
          </a:p>
          <a:p>
            <a:r>
              <a:rPr lang="en-US" sz="2400">
                <a:solidFill>
                  <a:schemeClr val="bg1"/>
                </a:solidFill>
              </a:rPr>
              <a:t>import pandas as pdd</a:t>
            </a:r>
            <a:endParaRPr lang="en-US" sz="2400">
              <a:solidFill>
                <a:schemeClr val="bg1"/>
              </a:solidFill>
            </a:endParaRPr>
          </a:p>
          <a:p>
            <a:r>
              <a:rPr lang="en-US" sz="2400">
                <a:solidFill>
                  <a:schemeClr val="bg1"/>
                </a:solidFill>
              </a:rPr>
              <a:t> fig_w = pxx.scatter_geo(df1, lat='location.latitude',</a:t>
            </a:r>
            <a:endParaRPr lang="en-US" sz="2400">
              <a:solidFill>
                <a:schemeClr val="bg1"/>
              </a:solidFill>
            </a:endParaRPr>
          </a:p>
          <a:p>
            <a:r>
              <a:rPr lang="en-US" sz="2400">
                <a:solidFill>
                  <a:schemeClr val="bg1"/>
                </a:solidFill>
              </a:rPr>
              <a:t>   lon='location.longitude',</a:t>
            </a:r>
            <a:endParaRPr lang="en-US" sz="2400">
              <a:solidFill>
                <a:schemeClr val="bg1"/>
              </a:solidFill>
            </a:endParaRPr>
          </a:p>
          <a:p>
            <a:r>
              <a:rPr lang="en-US" sz="2400">
                <a:solidFill>
                  <a:schemeClr val="bg1"/>
                </a:solidFill>
              </a:rPr>
              <a:t>   color="impact.magnitude",</a:t>
            </a:r>
            <a:endParaRPr lang="en-US" sz="2400">
              <a:solidFill>
                <a:schemeClr val="bg1"/>
              </a:solidFill>
            </a:endParaRPr>
          </a:p>
          <a:p>
            <a:r>
              <a:rPr lang="en-US" sz="2400">
                <a:solidFill>
                  <a:schemeClr val="bg1"/>
                </a:solidFill>
              </a:rPr>
              <a:t>   scope='usa')</a:t>
            </a:r>
            <a:endParaRPr lang="en-US" sz="2400">
              <a:solidFill>
                <a:schemeClr val="bg1"/>
              </a:solidFill>
            </a:endParaRPr>
          </a:p>
          <a:p>
            <a:r>
              <a:rPr lang="en-US" sz="2400">
                <a:solidFill>
                  <a:schemeClr val="bg1"/>
                </a:solidFill>
              </a:rPr>
              <a:t>fig_w.show()</a:t>
            </a:r>
            <a:endParaRPr lang="en-US" sz="2400">
              <a:solidFill>
                <a:schemeClr val="bg1"/>
              </a:solidFill>
            </a:endParaRPr>
          </a:p>
          <a:p>
            <a:endParaRPr lang="en-US" sz="2400">
              <a:solidFill>
                <a:schemeClr val="bg1"/>
              </a:solidFill>
            </a:endParaRPr>
          </a:p>
          <a:p>
            <a:r>
              <a:rPr lang="en-US" sz="2400" b="1" u="sng">
                <a:solidFill>
                  <a:srgbClr val="00B0F0"/>
                </a:solidFill>
              </a:rPr>
              <a:t>output:</a:t>
            </a:r>
            <a:endParaRPr lang="en-US" sz="2400" b="1" u="sng">
              <a:solidFill>
                <a:srgbClr val="00B0F0"/>
              </a:solidFill>
            </a:endParaRPr>
          </a:p>
          <a:p>
            <a:endParaRPr lang="en-US" sz="2400" b="1" u="sng">
              <a:solidFill>
                <a:srgbClr val="00B0F0"/>
              </a:solidFill>
            </a:endParaRPr>
          </a:p>
        </p:txBody>
      </p:sp>
      <p:pic>
        <p:nvPicPr>
          <p:cNvPr id="5" name="Picture 4" descr="14304-1685597178"/>
          <p:cNvPicPr>
            <a:picLocks noChangeAspect="1"/>
          </p:cNvPicPr>
          <p:nvPr/>
        </p:nvPicPr>
        <p:blipFill>
          <a:blip r:embed="rId1"/>
          <a:stretch>
            <a:fillRect/>
          </a:stretch>
        </p:blipFill>
        <p:spPr>
          <a:xfrm>
            <a:off x="153670" y="3536315"/>
            <a:ext cx="11883390" cy="316674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11" name="Shape 2330"/>
          <p:cNvSpPr/>
          <p:nvPr/>
        </p:nvSpPr>
        <p:spPr>
          <a:xfrm>
            <a:off x="4284345" y="2145030"/>
            <a:ext cx="4229735" cy="1175385"/>
          </a:xfrm>
          <a:prstGeom prst="rect">
            <a:avLst/>
          </a:prstGeom>
          <a:ln w="12700">
            <a:miter lim="400000"/>
          </a:ln>
        </p:spPr>
        <p:txBody>
          <a:bodyPr wrap="none" lIns="34289" rIns="34289">
            <a:noAutofit/>
          </a:bodyPr>
          <a:lstStyle/>
          <a:p>
            <a:pPr algn="ctr">
              <a:lnSpc>
                <a:spcPct val="120000"/>
              </a:lnSpc>
              <a:defRPr sz="1400">
                <a:solidFill>
                  <a:srgbClr val="FFFFFF"/>
                </a:solidFill>
                <a:latin typeface="San Francisco Display Bold"/>
                <a:ea typeface="San Francisco Display Bold"/>
                <a:cs typeface="San Francisco Display Bold"/>
                <a:sym typeface="San Francisco Display Bold"/>
              </a:defRPr>
            </a:pP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cs typeface="Arial" panose="020B0604020202020204" pitchFamily="34" charset="0"/>
                <a:sym typeface="+mn-lt"/>
              </a:rPr>
              <a:t>CONCLUSION</a:t>
            </a:r>
            <a:endPar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ea typeface="Arial" panose="020B0604020202020204" pitchFamily="34" charset="0"/>
              <a:cs typeface="Arial" panose="020B0604020202020204" pitchFamily="34" charset="0"/>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0" y="97155"/>
            <a:ext cx="12192635" cy="6760845"/>
          </a:xfrm>
          <a:prstGeom prst="rect">
            <a:avLst/>
          </a:prstGeom>
          <a:noFill/>
        </p:spPr>
        <p:txBody>
          <a:bodyPr wrap="square" rtlCol="0">
            <a:noAutofit/>
          </a:bodyPr>
          <a:p>
            <a:r>
              <a:rPr lang="en-US" sz="2800" b="1">
                <a:solidFill>
                  <a:schemeClr val="bg1"/>
                </a:solidFill>
              </a:rPr>
              <a:t>In conclusion, the loading and preprocessing of datasets for earthquake prediction is a foundational process in developing accurate and reliable predictive models. It involves several key steps, including data collection, cleaning, integration, feature extraction, normalization, splitting, and model training. The dataset must be carefully prepared to ensure data quality and suitability for machine learning models.</a:t>
            </a:r>
            <a:endParaRPr lang="en-US" sz="2800" b="1">
              <a:solidFill>
                <a:schemeClr val="bg1"/>
              </a:solidFill>
            </a:endParaRPr>
          </a:p>
          <a:p>
            <a:endParaRPr lang="en-US" sz="2800" b="1">
              <a:solidFill>
                <a:schemeClr val="bg1"/>
              </a:solidFill>
            </a:endParaRPr>
          </a:p>
          <a:p>
            <a:r>
              <a:rPr lang="en-US" sz="2800" b="1">
                <a:solidFill>
                  <a:schemeClr val="bg1"/>
                </a:solidFill>
              </a:rPr>
              <a:t>The specific tools and techniques used in this process will depend on the nature of the data sources, the chosen infrastructure (whether IoT or cloud-based), and the project's requirements. Effective data loading and preprocessing are essential for the successful development and deployment of earthquake prediction models. These models have the potential to provide valuable insights and early warnings, contributing to disaster management and public safety.</a:t>
            </a:r>
            <a:endParaRPr lang="en-US" sz="2800" b="1">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4003040" y="2460625"/>
            <a:ext cx="5721350" cy="1473835"/>
          </a:xfrm>
          <a:prstGeom prst="rect">
            <a:avLst/>
          </a:prstGeom>
          <a:noFill/>
        </p:spPr>
        <p:txBody>
          <a:bodyPr wrap="square" rtlCol="0">
            <a:noAutofit/>
          </a:bodyPr>
          <a:p>
            <a:r>
              <a:rPr lang="en-US" sz="720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THANKS</a:t>
            </a:r>
            <a:endParaRPr lang="en-US" sz="720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002060"/>
        </a:solidFill>
        <a:effectLst/>
      </p:bgPr>
    </p:bg>
    <p:spTree>
      <p:nvGrpSpPr>
        <p:cNvPr id="1" name=""/>
        <p:cNvGrpSpPr/>
        <p:nvPr/>
      </p:nvGrpSpPr>
      <p:grpSpPr>
        <a:xfrm>
          <a:off x="0" y="0"/>
          <a:ext cx="0" cy="0"/>
          <a:chOff x="0" y="0"/>
          <a:chExt cx="0" cy="0"/>
        </a:xfrm>
      </p:grpSpPr>
      <p:sp>
        <p:nvSpPr>
          <p:cNvPr id="18" name="圆: 空心 17"/>
          <p:cNvSpPr/>
          <p:nvPr/>
        </p:nvSpPr>
        <p:spPr>
          <a:xfrm>
            <a:off x="9774957" y="776678"/>
            <a:ext cx="2126289" cy="2126289"/>
          </a:xfrm>
          <a:prstGeom prst="donut">
            <a:avLst>
              <a:gd name="adj" fmla="val 9703"/>
            </a:avLst>
          </a:prstGeom>
          <a:gradFill>
            <a:gsLst>
              <a:gs pos="0">
                <a:srgbClr val="057FC2"/>
              </a:gs>
              <a:gs pos="77000">
                <a:srgbClr val="00CEFE"/>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latin typeface="Arial" panose="020B0604020202020204" pitchFamily="34" charset="0"/>
              <a:ea typeface="Arial" panose="020B0604020202020204" pitchFamily="34" charset="0"/>
            </a:endParaRPr>
          </a:p>
        </p:txBody>
      </p:sp>
      <p:pic>
        <p:nvPicPr>
          <p:cNvPr id="4" name="图片 3"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07478" y="2244304"/>
            <a:ext cx="6858001" cy="2369389"/>
          </a:xfrm>
          <a:prstGeom prst="rect">
            <a:avLst/>
          </a:prstGeom>
        </p:spPr>
      </p:pic>
      <p:sp>
        <p:nvSpPr>
          <p:cNvPr id="6" name="矩形 5"/>
          <p:cNvSpPr/>
          <p:nvPr/>
        </p:nvSpPr>
        <p:spPr>
          <a:xfrm>
            <a:off x="1833880" y="3011805"/>
            <a:ext cx="5106035" cy="1151255"/>
          </a:xfrm>
          <a:prstGeom prst="rect">
            <a:avLst/>
          </a:prstGeom>
        </p:spPr>
        <p:txBody>
          <a:bodyPr wrap="square">
            <a:noAutofit/>
          </a:bodyPr>
          <a:lstStyle/>
          <a:p>
            <a:pPr>
              <a:lnSpc>
                <a:spcPct val="150000"/>
              </a:lnSpc>
            </a:pPr>
            <a:r>
              <a:rPr lang="en-US" altLang="zh-CN" sz="1200" dirty="0">
                <a:solidFill>
                  <a:schemeClr val="bg2">
                    <a:lumMod val="50000"/>
                  </a:schemeClr>
                </a:solidFill>
                <a:latin typeface="Arial" panose="020B0604020202020204" pitchFamily="34" charset="0"/>
                <a:ea typeface="Arial" panose="020B0604020202020204" pitchFamily="34" charset="0"/>
              </a:rPr>
              <a:t>T</a:t>
            </a:r>
            <a:endParaRPr lang="en-US" altLang="zh-CN" sz="1200" dirty="0">
              <a:solidFill>
                <a:schemeClr val="bg2">
                  <a:lumMod val="50000"/>
                </a:schemeClr>
              </a:solidFill>
              <a:latin typeface="Arial" panose="020B0604020202020204" pitchFamily="34" charset="0"/>
              <a:ea typeface="Arial" panose="020B0604020202020204" pitchFamily="34" charset="0"/>
            </a:endParaRPr>
          </a:p>
        </p:txBody>
      </p:sp>
      <p:sp>
        <p:nvSpPr>
          <p:cNvPr id="19" name="圆: 空心 18"/>
          <p:cNvSpPr/>
          <p:nvPr/>
        </p:nvSpPr>
        <p:spPr>
          <a:xfrm>
            <a:off x="10071246" y="4556535"/>
            <a:ext cx="1319997" cy="1319997"/>
          </a:xfrm>
          <a:prstGeom prst="donut">
            <a:avLst>
              <a:gd name="adj" fmla="val 13496"/>
            </a:avLst>
          </a:prstGeom>
          <a:gradFill>
            <a:gsLst>
              <a:gs pos="0">
                <a:srgbClr val="057FC2"/>
              </a:gs>
              <a:gs pos="77000">
                <a:srgbClr val="00CEFE"/>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latin typeface="Arial" panose="020B0604020202020204" pitchFamily="34" charset="0"/>
              <a:ea typeface="Arial" panose="020B0604020202020204" pitchFamily="34" charset="0"/>
            </a:endParaRPr>
          </a:p>
        </p:txBody>
      </p:sp>
      <p:sp>
        <p:nvSpPr>
          <p:cNvPr id="2" name="Text Box 1"/>
          <p:cNvSpPr txBox="1"/>
          <p:nvPr/>
        </p:nvSpPr>
        <p:spPr>
          <a:xfrm>
            <a:off x="3193415" y="2477135"/>
            <a:ext cx="4064000" cy="1204595"/>
          </a:xfrm>
          <a:prstGeom prst="rect">
            <a:avLst/>
          </a:prstGeom>
          <a:noFill/>
        </p:spPr>
        <p:txBody>
          <a:bodyPr wrap="square" rtlCol="0">
            <a:noAutofit/>
          </a:bodyPr>
          <a:p>
            <a:r>
              <a:rPr lang="en-US" sz="48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ITDRODUCTION</a:t>
            </a:r>
            <a:endParaRPr lang="en-US" sz="48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0" y="0"/>
            <a:ext cx="12192000" cy="6858000"/>
          </a:xfrm>
          <a:prstGeom prst="rect">
            <a:avLst/>
          </a:prstGeom>
          <a:noFill/>
        </p:spPr>
        <p:txBody>
          <a:bodyPr wrap="square" rtlCol="0">
            <a:noAutofit/>
          </a:bodyPr>
          <a:p>
            <a:r>
              <a:rPr lang="en-US" sz="2800">
                <a:solidFill>
                  <a:schemeClr val="bg1"/>
                </a:solidFill>
                <a:sym typeface="+mn-ea"/>
              </a:rPr>
              <a:t>           </a:t>
            </a:r>
            <a:endParaRPr lang="en-US" sz="2800">
              <a:solidFill>
                <a:schemeClr val="bg1"/>
              </a:solidFill>
              <a:sym typeface="+mn-ea"/>
            </a:endParaRPr>
          </a:p>
          <a:p>
            <a:endParaRPr lang="en-US" sz="2800">
              <a:solidFill>
                <a:schemeClr val="bg1"/>
              </a:solidFill>
              <a:sym typeface="+mn-ea"/>
            </a:endParaRPr>
          </a:p>
          <a:p>
            <a:r>
              <a:rPr lang="en-US" sz="2800">
                <a:solidFill>
                  <a:schemeClr val="bg1"/>
                </a:solidFill>
                <a:sym typeface="+mn-ea"/>
              </a:rPr>
              <a:t>           Loading and processing the dataset is a crucial step in earthquake prediction, as it lays the foundation for building accurate models and making informed decisions. In this critical phase of the research, we gather, prepare, and manipulate the data to extract meaningful insights.</a:t>
            </a:r>
            <a:endParaRPr lang="en-US" sz="2800">
              <a:solidFill>
                <a:schemeClr val="bg1"/>
              </a:solidFill>
              <a:sym typeface="+mn-ea"/>
            </a:endParaRPr>
          </a:p>
          <a:p>
            <a:r>
              <a:rPr lang="en-US" sz="2800">
                <a:solidFill>
                  <a:schemeClr val="bg1"/>
                </a:solidFill>
                <a:sym typeface="+mn-ea"/>
              </a:rPr>
              <a:t>            The dataset may encompass a wide range of variables, such as seismic activity, geological features, historical earthquake records, and more. Proper data preprocessing involves </a:t>
            </a:r>
            <a:r>
              <a:rPr lang="en-US" sz="2800">
                <a:solidFill>
                  <a:schemeClr val="bg1"/>
                </a:solidFill>
                <a:sym typeface="+mn-ea"/>
              </a:rPr>
              <a:t>tasks like cleaning, normalization, and feature engineering, which aim to enhance the dataset's quality and relevance. By preparing the data effectively, we can pave the way for advanced machine learning models and statistical analyses to predict earthquakes and contribute to disaster mitigation efforts.</a:t>
            </a:r>
            <a:endParaRPr lang="en-US" sz="2800">
              <a:solidFill>
                <a:schemeClr val="bg1"/>
              </a:solidFill>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770255" y="583565"/>
            <a:ext cx="10935335" cy="5708015"/>
          </a:xfrm>
          <a:prstGeom prst="rect">
            <a:avLst/>
          </a:prstGeom>
          <a:noFill/>
        </p:spPr>
        <p:txBody>
          <a:bodyPr wrap="square" rtlCol="0">
            <a:noAutofit/>
          </a:bodyPr>
          <a:p>
            <a:r>
              <a:rPr lang="en-US" sz="2800">
                <a:solidFill>
                  <a:schemeClr val="bg1"/>
                </a:solidFill>
              </a:rPr>
              <a:t>Loading and processing the dataset is a crucial step in earthquake prediction, as it lays the foundation for building accurate models and making informed decisions. In this critical phase of the research, we gather, prepare, and manipulate the data to extract meaningful insights. The dataset may encompass a wide range of variables, such as seismic activity, geological features, historical earthquake records, and more. Proper data preprocessing involves tasks like cleaning, normalization, and feature engineering, which aim to enhance the dataset's quality and relevance. By preparing the data effectively, we can pave the way for advanced machine learning models and statistical analyses to predict earthquakes and contribute to disaster mitigation efforts.</a:t>
            </a:r>
            <a:endParaRPr lang="en-US" sz="280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12" name="Text Box 11"/>
          <p:cNvSpPr txBox="1"/>
          <p:nvPr/>
        </p:nvSpPr>
        <p:spPr>
          <a:xfrm>
            <a:off x="11223625" y="6914515"/>
            <a:ext cx="4064000" cy="3415030"/>
          </a:xfrm>
          <a:prstGeom prst="rect">
            <a:avLst/>
          </a:prstGeom>
          <a:noFill/>
        </p:spPr>
        <p:txBody>
          <a:bodyPr wrap="square" rtlCol="0">
            <a:spAutoFit/>
          </a:bodyPr>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p:txBody>
      </p:sp>
      <p:sp>
        <p:nvSpPr>
          <p:cNvPr id="14" name="Text Box 13"/>
          <p:cNvSpPr txBox="1"/>
          <p:nvPr/>
        </p:nvSpPr>
        <p:spPr>
          <a:xfrm>
            <a:off x="4083050" y="2465705"/>
            <a:ext cx="6770370" cy="2193925"/>
          </a:xfrm>
          <a:prstGeom prst="rect">
            <a:avLst/>
          </a:prstGeom>
          <a:noFill/>
        </p:spPr>
        <p:txBody>
          <a:bodyPr wrap="square" rtlCol="0">
            <a:noAutofit/>
          </a:bodyPr>
          <a:p>
            <a:r>
              <a:rPr lang="en-US" sz="44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GIVEN DATASET</a:t>
            </a:r>
            <a:endParaRPr lang="en-US" sz="44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4" name="Text Box 3"/>
          <p:cNvSpPr txBox="1"/>
          <p:nvPr/>
        </p:nvSpPr>
        <p:spPr>
          <a:xfrm>
            <a:off x="635" y="0"/>
            <a:ext cx="12191365" cy="6858000"/>
          </a:xfrm>
          <a:prstGeom prst="rect">
            <a:avLst/>
          </a:prstGeom>
          <a:noFill/>
        </p:spPr>
        <p:txBody>
          <a:bodyPr wrap="square" rtlCol="0">
            <a:noAutofit/>
          </a:bodyPr>
          <a:p>
            <a:endParaRPr lang="en-US" sz="1200"/>
          </a:p>
        </p:txBody>
      </p:sp>
      <p:pic>
        <p:nvPicPr>
          <p:cNvPr id="5" name="Picture 4"/>
          <p:cNvPicPr>
            <a:picLocks noChangeAspect="1"/>
          </p:cNvPicPr>
          <p:nvPr/>
        </p:nvPicPr>
        <p:blipFill>
          <a:blip r:embed="rId1"/>
          <a:srcRect t="25573" r="17977" b="10929"/>
          <a:stretch>
            <a:fillRect/>
          </a:stretch>
        </p:blipFill>
        <p:spPr>
          <a:xfrm>
            <a:off x="1270" y="0"/>
            <a:ext cx="12190730" cy="68567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图片 2" descr="图片包含 熨斗&#10;&#10;描述已自动生成"/>
          <p:cNvPicPr>
            <a:picLocks noChangeAspect="1"/>
          </p:cNvPicPr>
          <p:nvPr/>
        </p:nvPicPr>
        <p:blipFill rotWithShape="1">
          <a:blip r:embed="rId1" cstate="print">
            <a:extLst>
              <a:ext uri="{28A0092B-C50C-407E-A947-70E740481C1C}">
                <a14:useLocalDpi xmlns:a14="http://schemas.microsoft.com/office/drawing/2010/main" val="0"/>
              </a:ext>
            </a:extLst>
          </a:blip>
          <a:srcRect l="8430" t="-3904" r="56213" b="41050"/>
          <a:stretch>
            <a:fillRect/>
          </a:stretch>
        </p:blipFill>
        <p:spPr>
          <a:xfrm rot="5400000" flipH="1">
            <a:off x="-2244308" y="2244304"/>
            <a:ext cx="6858001" cy="2369389"/>
          </a:xfrm>
          <a:prstGeom prst="rect">
            <a:avLst/>
          </a:prstGeom>
        </p:spPr>
      </p:pic>
      <p:sp>
        <p:nvSpPr>
          <p:cNvPr id="12" name="Text Box 11"/>
          <p:cNvSpPr txBox="1"/>
          <p:nvPr/>
        </p:nvSpPr>
        <p:spPr>
          <a:xfrm>
            <a:off x="11223625" y="6914515"/>
            <a:ext cx="4064000" cy="3415030"/>
          </a:xfrm>
          <a:prstGeom prst="rect">
            <a:avLst/>
          </a:prstGeom>
          <a:noFill/>
        </p:spPr>
        <p:txBody>
          <a:bodyPr wrap="square" rtlCol="0">
            <a:spAutoFit/>
          </a:bodyPr>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a:p>
            <a:endParaRPr lang="en-US"/>
          </a:p>
        </p:txBody>
      </p:sp>
      <p:sp>
        <p:nvSpPr>
          <p:cNvPr id="14" name="Text Box 13"/>
          <p:cNvSpPr txBox="1"/>
          <p:nvPr/>
        </p:nvSpPr>
        <p:spPr>
          <a:xfrm>
            <a:off x="4039235" y="2332355"/>
            <a:ext cx="6770370" cy="2193925"/>
          </a:xfrm>
          <a:prstGeom prst="rect">
            <a:avLst/>
          </a:prstGeom>
          <a:noFill/>
        </p:spPr>
        <p:txBody>
          <a:bodyPr wrap="square" rtlCol="0">
            <a:noAutofit/>
          </a:bodyPr>
          <a:p>
            <a:r>
              <a:rPr lang="en-US" sz="32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LOADING AND PREPROCESSING DATASET STEPS</a:t>
            </a:r>
            <a:endParaRPr lang="en-US" sz="3200" b="1">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p:sp>
        <p:nvSpPr>
          <p:cNvPr id="5" name="Text Box 4"/>
          <p:cNvSpPr txBox="1"/>
          <p:nvPr/>
        </p:nvSpPr>
        <p:spPr>
          <a:xfrm>
            <a:off x="0" y="-67310"/>
            <a:ext cx="12190730" cy="6925310"/>
          </a:xfrm>
          <a:prstGeom prst="rect">
            <a:avLst/>
          </a:prstGeom>
          <a:noFill/>
          <a:ln>
            <a:solidFill>
              <a:schemeClr val="bg1">
                <a:lumMod val="95000"/>
              </a:schemeClr>
            </a:solidFill>
          </a:ln>
        </p:spPr>
        <p:txBody>
          <a:bodyPr wrap="square" rtlCol="0">
            <a:noAutofit/>
          </a:bodyPr>
          <a:p>
            <a:r>
              <a:rPr lang="en-US" sz="2800" b="1" u="sng">
                <a:solidFill>
                  <a:schemeClr val="bg1"/>
                </a:solidFill>
              </a:rPr>
              <a:t>Loading and preprocessing a dataset for earthquake prediction involves several essential steps. Here's an overview of the process:</a:t>
            </a:r>
            <a:endParaRPr lang="en-US" sz="2800" b="1" u="sng">
              <a:solidFill>
                <a:schemeClr val="bg1"/>
              </a:solidFill>
            </a:endParaRPr>
          </a:p>
          <a:p>
            <a:endParaRPr lang="en-US" sz="2400" b="1" u="sng">
              <a:solidFill>
                <a:srgbClr val="00B0F0"/>
              </a:solidFill>
            </a:endParaRPr>
          </a:p>
          <a:p>
            <a:r>
              <a:rPr lang="en-US" sz="2400" b="1" u="sng">
                <a:solidFill>
                  <a:srgbClr val="00B0F0"/>
                </a:solidFill>
              </a:rPr>
              <a:t>1. Data Collection:</a:t>
            </a:r>
            <a:r>
              <a:rPr lang="en-US" sz="2400">
                <a:solidFill>
                  <a:schemeClr val="bg1"/>
                </a:solidFill>
              </a:rPr>
              <a:t> Gather earthquake-related data, which typically includes seismic sensor readings, geological information, and historical earthquake records. This data can be obtained from various sources like government agencies, research institutions, or public databases.</a:t>
            </a:r>
            <a:endParaRPr lang="en-US" sz="2400">
              <a:solidFill>
                <a:schemeClr val="bg1"/>
              </a:solidFill>
            </a:endParaRPr>
          </a:p>
          <a:p>
            <a:r>
              <a:rPr lang="en-US" sz="2400" b="1" u="sng">
                <a:solidFill>
                  <a:srgbClr val="00B0F0"/>
                </a:solidFill>
              </a:rPr>
              <a:t>2. Data Cleaning:</a:t>
            </a:r>
            <a:endParaRPr lang="en-US" sz="2400" b="1" u="sng">
              <a:solidFill>
                <a:srgbClr val="00B0F0"/>
              </a:solidFill>
            </a:endParaRPr>
          </a:p>
          <a:p>
            <a:r>
              <a:rPr lang="en-US" sz="2400">
                <a:solidFill>
                  <a:schemeClr val="bg1"/>
                </a:solidFill>
              </a:rPr>
              <a:t>   - Remove duplicates and irrelevant data points.</a:t>
            </a:r>
            <a:endParaRPr lang="en-US" sz="2400">
              <a:solidFill>
                <a:schemeClr val="bg1"/>
              </a:solidFill>
            </a:endParaRPr>
          </a:p>
          <a:p>
            <a:r>
              <a:rPr lang="en-US" sz="2400">
                <a:solidFill>
                  <a:schemeClr val="bg1"/>
                </a:solidFill>
              </a:rPr>
              <a:t>   - Handle missing data by imputing or removing them.</a:t>
            </a:r>
            <a:endParaRPr lang="en-US" sz="2400">
              <a:solidFill>
                <a:schemeClr val="bg1"/>
              </a:solidFill>
            </a:endParaRPr>
          </a:p>
          <a:p>
            <a:r>
              <a:rPr lang="en-US" sz="2400">
                <a:solidFill>
                  <a:schemeClr val="bg1"/>
                </a:solidFill>
              </a:rPr>
              <a:t>   - Check for outliers and decide whether to correct or remove them.</a:t>
            </a:r>
            <a:endParaRPr lang="en-US" sz="2400">
              <a:solidFill>
                <a:schemeClr val="bg1"/>
              </a:solidFill>
            </a:endParaRPr>
          </a:p>
          <a:p>
            <a:r>
              <a:rPr lang="en-US" sz="2400" b="1" u="sng">
                <a:solidFill>
                  <a:srgbClr val="00B0F0"/>
                </a:solidFill>
              </a:rPr>
              <a:t>3. Feature Selection/Engineering:</a:t>
            </a:r>
            <a:endParaRPr lang="en-US" sz="2400" b="1" u="sng">
              <a:solidFill>
                <a:srgbClr val="00B0F0"/>
              </a:solidFill>
            </a:endParaRPr>
          </a:p>
          <a:p>
            <a:r>
              <a:rPr lang="en-US" sz="2400">
                <a:solidFill>
                  <a:schemeClr val="bg1"/>
                </a:solidFill>
              </a:rPr>
              <a:t>   - Select relevant features for earthquake prediction, such as seismic readings, fault line locations, geological features, and historical earthquake data.</a:t>
            </a:r>
            <a:endParaRPr lang="en-US" sz="2400">
              <a:solidFill>
                <a:schemeClr val="bg1"/>
              </a:solidFill>
            </a:endParaRPr>
          </a:p>
          <a:p>
            <a:r>
              <a:rPr lang="en-US" sz="2400">
                <a:solidFill>
                  <a:schemeClr val="bg1"/>
                </a:solidFill>
              </a:rPr>
              <a:t>   - Create new features if needed, like earthquake frequency in a region over time.</a:t>
            </a:r>
            <a:endParaRPr lang="en-US" sz="2400">
              <a:solidFill>
                <a:schemeClr val="bg1"/>
              </a:solidFill>
            </a:endParaRPr>
          </a:p>
          <a:p>
            <a:r>
              <a:rPr lang="en-US" sz="2400" b="1" u="sng">
                <a:solidFill>
                  <a:srgbClr val="00B0F0"/>
                </a:solidFill>
              </a:rPr>
              <a:t>4. Data Transformation:</a:t>
            </a:r>
            <a:endParaRPr lang="en-US" sz="2400" b="1" u="sng">
              <a:solidFill>
                <a:srgbClr val="00B0F0"/>
              </a:solidFill>
            </a:endParaRPr>
          </a:p>
          <a:p>
            <a:r>
              <a:rPr lang="en-US" sz="2400">
                <a:solidFill>
                  <a:schemeClr val="bg1"/>
                </a:solidFill>
              </a:rPr>
              <a:t>   - Standardize or normalize numerical features to have a consistent scale.</a:t>
            </a:r>
            <a:endParaRPr lang="en-US" sz="2400">
              <a:solidFill>
                <a:schemeClr val="bg1"/>
              </a:solidFill>
            </a:endParaRPr>
          </a:p>
          <a:p>
            <a:r>
              <a:rPr lang="en-US" sz="2400">
                <a:solidFill>
                  <a:schemeClr val="bg1"/>
                </a:solidFill>
              </a:rPr>
              <a:t>   - Encode categorical variables if present.</a:t>
            </a:r>
            <a:endParaRPr lang="en-US" sz="2400">
              <a:solidFill>
                <a:schemeClr val="bg1"/>
              </a:solidFill>
            </a:endParaRPr>
          </a:p>
          <a:p>
            <a:r>
              <a:rPr lang="en-US" sz="2400">
                <a:solidFill>
                  <a:schemeClr val="bg1"/>
                </a:solidFill>
              </a:rPr>
              <a:t>   - Perform time-series-specific data transformations if your data contains temporal information.</a:t>
            </a:r>
            <a:endParaRPr lang="en-US" sz="2400">
              <a:solidFill>
                <a:schemeClr val="bg1"/>
              </a:solidFill>
            </a:endParaRPr>
          </a:p>
        </p:txBody>
      </p:sp>
      <p:sp>
        <p:nvSpPr>
          <p:cNvPr id="6" name="Unknown Shape 5"/>
          <p:cNvSpPr/>
          <p:nvPr/>
        </p:nvSpPr>
        <p:spPr>
          <a:xfrm>
            <a:off x="-168910" y="0"/>
            <a:ext cx="13716000" cy="2147011200"/>
          </a:xfrm>
          <a:prstGeom prst="rect">
            <a:avLst/>
          </a:prstGeom>
        </p:spPr>
      </p:sp>
    </p:spTree>
  </p:cSld>
  <p:clrMapOvr>
    <a:masterClrMapping/>
  </p:clrMapOvr>
</p:sld>
</file>

<file path=ppt/tags/tag1.xml><?xml version="1.0" encoding="utf-8"?>
<p:tagLst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3">
      <a:majorFont>
        <a:latin typeface="Century Gothic"/>
        <a:ea typeface="微软雅黑"/>
        <a:cs typeface=""/>
      </a:majorFont>
      <a:minorFont>
        <a:latin typeface="Calibri Light"/>
        <a:ea typeface="等线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rgbClr val="057FC2"/>
            </a:gs>
            <a:gs pos="77000">
              <a:srgbClr val="00CEFE"/>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10919</Words>
  <Application>WPS Presentation</Application>
  <PresentationFormat>宽屏</PresentationFormat>
  <Paragraphs>259</Paragraphs>
  <Slides>26</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26</vt:i4>
      </vt:variant>
    </vt:vector>
  </HeadingPairs>
  <TitlesOfParts>
    <vt:vector size="37" baseType="lpstr">
      <vt:lpstr>Arial</vt:lpstr>
      <vt:lpstr>SimSun</vt:lpstr>
      <vt:lpstr>Wingdings</vt:lpstr>
      <vt:lpstr>Microsoft YaHei</vt:lpstr>
      <vt:lpstr>Arial Unicode MS</vt:lpstr>
      <vt:lpstr>San Francisco Display Bold</vt:lpstr>
      <vt:lpstr>Segoe Print</vt:lpstr>
      <vt:lpstr>Calibri</vt:lpstr>
      <vt:lpstr>Calibri Light</vt:lpstr>
      <vt:lpstr>等线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hai luo</dc:creator>
  <cp:lastModifiedBy>Dinesh</cp:lastModifiedBy>
  <cp:revision>99</cp:revision>
  <dcterms:created xsi:type="dcterms:W3CDTF">2019-06-08T03:40:00Z</dcterms:created>
  <dcterms:modified xsi:type="dcterms:W3CDTF">2023-10-17T06:18:42Z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1033-12.2.0.13215</vt:lpwstr>
  </property>
  <property fmtid="{D5CDD505-2E9C-101B-9397-08002B2CF9AE}" pid="3" name="ICV">
    <vt:lpwstr>4B7B3BC1EB2846E3BDF347A4AED6656A_13</vt:lpwstr>
  </property>
</Properties>
</file>

<file path=docProps/thumbnail.jpeg>
</file>